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263" r:id="rId4"/>
    <p:sldId id="264" r:id="rId5"/>
    <p:sldId id="259" r:id="rId6"/>
    <p:sldId id="261" r:id="rId7"/>
    <p:sldId id="260" r:id="rId8"/>
    <p:sldId id="265" r:id="rId9"/>
    <p:sldId id="266" r:id="rId10"/>
    <p:sldId id="267" r:id="rId11"/>
    <p:sldId id="277" r:id="rId12"/>
    <p:sldId id="273" r:id="rId13"/>
    <p:sldId id="269" r:id="rId14"/>
    <p:sldId id="276" r:id="rId15"/>
    <p:sldId id="274" r:id="rId16"/>
    <p:sldId id="27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15B730"/>
    <a:srgbClr val="499200"/>
    <a:srgbClr val="336600"/>
    <a:srgbClr val="FFFFFF"/>
    <a:srgbClr val="CC3300"/>
    <a:srgbClr val="FF0066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200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D2F6BC-BB41-45F9-9759-55423A35F9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6BEA88-3161-498D-872D-31737E0848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2E64F-2E77-4023-8215-BB4F613455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3611D85-9903-47E8-8B36-7F819D292A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34F1B62-4F67-4678-B90D-3284FAAB7F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798A0-74E9-4F49-A581-8D5A8B4E5A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51A8A8-8207-49F5-89F8-27BD8FAFFB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1EBBF-3245-469A-BE40-3826CEABA0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9CBAD-56B5-4BFE-A562-2FEADCBE1B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A523A-5064-4F2C-8900-9F30B30780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4753A-5D56-4FA5-AD09-DA395D4192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6798D-A9A6-4ABB-A82F-DD3BD04DF9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61F1-AEB7-44C3-9E77-D2722EA337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60969D20-7713-4EE0-8493-4BBB4B7CF3F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advTm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User\&#1056;&#1072;&#1073;&#1086;&#1095;&#1080;&#1081;%20&#1089;&#1090;&#1086;&#1083;\&#1041;&#1091;&#1082;&#1083;&#1086;&#1074;&#1072;\&#1044;&#1084;&#1080;&#1090;&#1088;&#1080;&#1081;%20&#1044;&#1086;&#1085;&#1089;&#1082;&#1086;&#1081;\&#1044;&#1084;&#1080;&#1090;&#1088;&#1080;&#1081;%20&#1044;&#1086;&#1085;&#1089;&#1082;&#1086;&#1081;%20&#1050;&#1091;&#1083;&#1080;&#1082;&#1086;&#1074;&#1089;&#1082;&#1072;&#1103;%20&#1073;&#1080;&#1090;&#1074;&#1072;\006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User\&#1056;&#1072;&#1073;&#1086;&#1095;&#1080;&#1081;%20&#1089;&#1090;&#1086;&#1083;\&#1041;&#1091;&#1082;&#1083;&#1086;&#1074;&#1072;\&#1044;&#1084;&#1080;&#1090;&#1088;&#1080;&#1081;%20&#1044;&#1086;&#1085;&#1089;&#1082;&#1086;&#1081;\&#1044;&#1084;&#1080;&#1090;&#1088;&#1080;&#1081;%20&#1044;&#1086;&#1085;&#1089;&#1082;&#1086;&#1081;%20&#1050;&#1091;&#1083;&#1080;&#1082;&#1086;&#1074;&#1089;&#1082;&#1072;&#1103;%20&#1073;&#1080;&#1090;&#1074;&#1072;\SAFE.AVI" TargetMode="External"/><Relationship Id="rId6" Type="http://schemas.openxmlformats.org/officeDocument/2006/relationships/image" Target="../media/image34.jpeg"/><Relationship Id="rId11" Type="http://schemas.openxmlformats.org/officeDocument/2006/relationships/image" Target="../media/image38.pn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jpe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User\&#1056;&#1072;&#1073;&#1086;&#1095;&#1080;&#1081;%20&#1089;&#1090;&#1086;&#1083;\&#1041;&#1091;&#1082;&#1083;&#1086;&#1074;&#1072;\&#1044;&#1084;&#1080;&#1090;&#1088;&#1080;&#1081;%20&#1044;&#1086;&#1085;&#1089;&#1082;&#1086;&#1081;\&#1044;&#1084;&#1080;&#1090;&#1088;&#1080;&#1081;%20&#1044;&#1086;&#1085;&#1089;&#1082;&#1086;&#1081;%20&#1050;&#1091;&#1083;&#1080;&#1082;&#1086;&#1074;&#1089;&#1082;&#1072;&#1103;%20&#1073;&#1080;&#1090;&#1074;&#1072;\&#1041;&#1091;&#1082;&#1083;&#1086;&#1074;&#1072;MIX2.avi" TargetMode="Externa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User\&#1056;&#1072;&#1073;&#1086;&#1095;&#1080;&#1081;%20&#1089;&#1090;&#1086;&#1083;\&#1041;&#1091;&#1082;&#1083;&#1086;&#1074;&#1072;\&#1044;&#1084;&#1080;&#1090;&#1088;&#1080;&#1081;%20&#1044;&#1086;&#1085;&#1089;&#1082;&#1086;&#1081;\&#1044;&#1084;&#1080;&#1090;&#1088;&#1080;&#1081;%20&#1044;&#1086;&#1085;&#1089;&#1082;&#1086;&#1081;%20&#1050;&#1091;&#1083;&#1080;&#1082;&#1086;&#1074;&#1089;&#1082;&#1072;&#1103;%20&#1073;&#1080;&#1090;&#1074;&#1072;\247b.wav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User\&#1056;&#1072;&#1073;&#1086;&#1095;&#1080;&#1081;%20&#1089;&#1090;&#1086;&#1083;\&#1085;&#1072;%20&#1082;&#1086;&#1085;&#1082;&#1091;&#1088;&#1089;\&#1076;&#1086;&#1087;&#1086;&#1083;&#1085;&#1080;&#1090;&#1077;&#1083;&#1100;&#1085;&#1099;&#1077;%20&#1084;&#1072;&#1090;&#1077;&#1088;&#1080;&#1072;&#1083;&#1099;\&#1044;&#1084;&#1080;&#1090;&#1088;&#1080;&#1081;%20&#1044;&#1086;&#1085;&#1089;&#1082;&#1086;&#1081;%20&#1050;&#1091;&#1083;&#1080;&#1082;&#1086;&#1074;&#1089;&#1082;&#1072;&#1103;%20&#1073;&#1080;&#1090;&#1074;&#1072;\main.wav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5.jpeg"/><Relationship Id="rId10" Type="http://schemas.openxmlformats.org/officeDocument/2006/relationships/image" Target="../media/image6.png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User\&#1052;&#1086;&#1080;%20&#1076;&#1086;&#1082;&#1091;&#1084;&#1077;&#1085;&#1090;&#1099;\&#1089;&#1074;&#1077;&#1090;&#1072;\&#1059;&#1095;&#1080;&#1090;&#1077;&#1083;&#1100;%20&#1075;&#1086;&#1076;&#1072;\&#1044;&#1084;&#1080;&#1090;&#1088;&#1080;&#1081;%20&#1044;&#1086;&#1085;&#1089;&#1082;&#1086;&#1081;1\&#1041;&#1091;&#1082;&#1083;&#1086;&#1074;&#1072;MIX.avi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Исэнмесез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Безнен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тема. Борьба за великое княжение Владимирское. Противостояние Твери и Москвы. Усиление Московского княжества. Дмитрий Донской. Куликовская битва. Закрепление первенствующего положения московских князей.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безнен</a:t>
            </a:r>
            <a:r>
              <a:rPr lang="ru-RU" dirty="0" smtClean="0"/>
              <a:t> П 21. </a:t>
            </a:r>
            <a:r>
              <a:rPr lang="tt-RU" dirty="0" smtClean="0"/>
              <a:t>гә </a:t>
            </a:r>
            <a:r>
              <a:rPr lang="ru-RU" dirty="0" smtClean="0"/>
              <a:t>туры </a:t>
            </a:r>
            <a:r>
              <a:rPr lang="ru-RU" dirty="0" err="1" smtClean="0"/>
              <a:t>килә</a:t>
            </a:r>
            <a:r>
              <a:rPr lang="ru-RU" dirty="0" smtClean="0"/>
              <a:t>. </a:t>
            </a:r>
            <a:r>
              <a:rPr lang="ru-RU" dirty="0" err="1" smtClean="0"/>
              <a:t>Шуны</a:t>
            </a:r>
            <a:r>
              <a:rPr lang="ru-RU" dirty="0" smtClean="0"/>
              <a:t> </a:t>
            </a:r>
            <a:r>
              <a:rPr lang="ru-RU" dirty="0" err="1" smtClean="0"/>
              <a:t>ачып</a:t>
            </a:r>
            <a:r>
              <a:rPr lang="ru-RU" dirty="0" smtClean="0"/>
              <a:t> </a:t>
            </a:r>
            <a:r>
              <a:rPr lang="ru-RU" dirty="0" err="1" smtClean="0"/>
              <a:t>укыйбыз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8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20" name="006.avi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58888" y="1341438"/>
            <a:ext cx="6553200" cy="4914900"/>
          </a:xfrm>
          <a:solidFill>
            <a:srgbClr val="993300"/>
          </a:solidFill>
          <a:ln w="57150" cmpd="thinThick">
            <a:solidFill>
              <a:srgbClr val="000000"/>
            </a:solidFill>
          </a:ln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8424863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sz="3200">
                <a:solidFill>
                  <a:srgbClr val="800000"/>
                </a:solidFill>
                <a:latin typeface="Georgia" pitchFamily="18" charset="0"/>
              </a:rPr>
              <a:t>Куликовская битва.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sz="2400">
                <a:solidFill>
                  <a:srgbClr val="800000"/>
                </a:solidFill>
                <a:latin typeface="Georgia" pitchFamily="18" charset="0"/>
              </a:rPr>
              <a:t>8 сентября 1380 год.</a:t>
            </a:r>
          </a:p>
        </p:txBody>
      </p:sp>
    </p:spTree>
  </p:cSld>
  <p:clrMapOvr>
    <a:masterClrMapping/>
  </p:clrMapOvr>
  <p:transition advClick="0" advTm="14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1667" fill="hold"/>
                                        <p:tgtEl>
                                          <p:spTgt spid="256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56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620"/>
                </p:tgtEl>
              </p:cMediaNode>
            </p:video>
          </p:childTnLst>
        </p:cTn>
      </p:par>
    </p:tnLst>
    <p:bldLst>
      <p:bldP spid="256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поле3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 l="4045" t="2658" r="3244" b="9930"/>
          <a:stretch>
            <a:fillRect/>
          </a:stretch>
        </p:blipFill>
        <p:spPr bwMode="auto">
          <a:xfrm>
            <a:off x="1547813" y="620713"/>
            <a:ext cx="3059112" cy="46799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5" name="Picture 5" descr="поле4"/>
          <p:cNvPicPr>
            <a:picLocks noChangeAspect="1" noChangeArrowheads="1"/>
          </p:cNvPicPr>
          <p:nvPr/>
        </p:nvPicPr>
        <p:blipFill>
          <a:blip r:embed="rId3" cstate="print">
            <a:lum bright="-6000" contrast="18000"/>
          </a:blip>
          <a:srcRect b="1292"/>
          <a:stretch>
            <a:fillRect/>
          </a:stretch>
        </p:blipFill>
        <p:spPr bwMode="auto">
          <a:xfrm>
            <a:off x="4643438" y="620713"/>
            <a:ext cx="2916237" cy="46799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6" name="Picture 6" descr="EV36_305"/>
          <p:cNvPicPr>
            <a:picLocks noChangeAspect="1" noChangeArrowheads="1"/>
          </p:cNvPicPr>
          <p:nvPr/>
        </p:nvPicPr>
        <p:blipFill>
          <a:blip r:embed="rId4" cstate="print">
            <a:lum bright="18000" contrast="30000"/>
          </a:blip>
          <a:srcRect/>
          <a:stretch>
            <a:fillRect/>
          </a:stretch>
        </p:blipFill>
        <p:spPr bwMode="auto">
          <a:xfrm>
            <a:off x="2843213" y="620713"/>
            <a:ext cx="3313112" cy="46799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7" name="Picture 7" descr="памятник"/>
          <p:cNvPicPr>
            <a:picLocks noChangeAspect="1" noChangeArrowheads="1"/>
          </p:cNvPicPr>
          <p:nvPr/>
        </p:nvPicPr>
        <p:blipFill>
          <a:blip r:embed="rId5" cstate="print">
            <a:lum bright="-6000" contrast="6000"/>
          </a:blip>
          <a:srcRect l="2916" t="5096" r="6267" b="467"/>
          <a:stretch>
            <a:fillRect/>
          </a:stretch>
        </p:blipFill>
        <p:spPr bwMode="auto">
          <a:xfrm>
            <a:off x="2916238" y="620713"/>
            <a:ext cx="3214687" cy="46799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250825" y="5373688"/>
            <a:ext cx="8356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latin typeface="Edwardian Script ITC" pitchFamily="66" charset="0"/>
              </a:rPr>
              <a:t>«И в ту пору по Рязанской земле около Дона ни пахари, ни пастух в поле ни кличут, лишь вороны не переставая, каркают над трупами человеческими, и трава кровью залита была, а деревья от печали к земле клонились.» </a:t>
            </a: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6443663" y="6553200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latin typeface="Times New Roman" pitchFamily="18" charset="0"/>
              </a:rPr>
              <a:t>Задонщина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5139 0.00532 L -0.15139 0.00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15 0.00532 L 0.146 0.010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92" name="Picture 48" descr="крышка ларц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88913"/>
            <a:ext cx="8461375" cy="3790950"/>
          </a:xfrm>
          <a:prstGeom prst="rect">
            <a:avLst/>
          </a:prstGeom>
          <a:noFill/>
        </p:spPr>
      </p:pic>
      <p:pic>
        <p:nvPicPr>
          <p:cNvPr id="31791" name="Picture 47" descr="крышка ларц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0"/>
            <a:ext cx="8461375" cy="3790950"/>
          </a:xfrm>
          <a:prstGeom prst="rect">
            <a:avLst/>
          </a:prstGeom>
          <a:noFill/>
        </p:spPr>
      </p:pic>
      <p:pic>
        <p:nvPicPr>
          <p:cNvPr id="31790" name="Picture 46" descr="крышка ларц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0"/>
            <a:ext cx="8424863" cy="3773488"/>
          </a:xfrm>
          <a:prstGeom prst="rect">
            <a:avLst/>
          </a:prstGeom>
          <a:noFill/>
        </p:spPr>
      </p:pic>
      <p:pic>
        <p:nvPicPr>
          <p:cNvPr id="31789" name="Picture 45" descr="крышка ларц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0"/>
            <a:ext cx="8388350" cy="3757613"/>
          </a:xfrm>
          <a:prstGeom prst="rect">
            <a:avLst/>
          </a:prstGeom>
          <a:noFill/>
        </p:spPr>
      </p:pic>
      <p:pic>
        <p:nvPicPr>
          <p:cNvPr id="31759" name="Picture 15" descr="сер1"/>
          <p:cNvPicPr>
            <a:picLocks noChangeAspect="1" noChangeArrowheads="1"/>
          </p:cNvPicPr>
          <p:nvPr/>
        </p:nvPicPr>
        <p:blipFill>
          <a:blip r:embed="rId7" cstate="print"/>
          <a:srcRect l="43468" t="28694" r="30592" b="28336"/>
          <a:stretch>
            <a:fillRect/>
          </a:stretch>
        </p:blipFill>
        <p:spPr bwMode="auto">
          <a:xfrm>
            <a:off x="3059113" y="1484313"/>
            <a:ext cx="2016125" cy="4508500"/>
          </a:xfrm>
          <a:prstGeom prst="rect">
            <a:avLst/>
          </a:prstGeom>
          <a:noFill/>
          <a:ln w="38100">
            <a:solidFill>
              <a:srgbClr val="663300"/>
            </a:solidFill>
            <a:miter lim="800000"/>
            <a:headEnd/>
            <a:tailEnd/>
          </a:ln>
        </p:spPr>
      </p:pic>
      <p:pic>
        <p:nvPicPr>
          <p:cNvPr id="31763" name="Picture 19" descr="008344"/>
          <p:cNvPicPr>
            <a:picLocks noChangeAspect="1" noChangeArrowheads="1"/>
          </p:cNvPicPr>
          <p:nvPr/>
        </p:nvPicPr>
        <p:blipFill>
          <a:blip r:embed="rId8" cstate="print">
            <a:lum bright="6000" contrast="18000"/>
          </a:blip>
          <a:srcRect l="-420" r="77271" b="54286"/>
          <a:stretch>
            <a:fillRect/>
          </a:stretch>
        </p:blipFill>
        <p:spPr bwMode="auto">
          <a:xfrm>
            <a:off x="3203575" y="2492375"/>
            <a:ext cx="1671638" cy="2878138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31768" name="Picture 24" descr="EV36_2"/>
          <p:cNvPicPr>
            <a:picLocks noChangeAspect="1" noChangeArrowheads="1"/>
          </p:cNvPicPr>
          <p:nvPr/>
        </p:nvPicPr>
        <p:blipFill>
          <a:blip r:embed="rId9" cstate="print">
            <a:lum contrast="24000"/>
          </a:blip>
          <a:srcRect r="40712"/>
          <a:stretch>
            <a:fillRect/>
          </a:stretch>
        </p:blipFill>
        <p:spPr bwMode="auto">
          <a:xfrm>
            <a:off x="3132138" y="1557338"/>
            <a:ext cx="1933575" cy="403225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31773" name="Picture 29" descr="008307"/>
          <p:cNvPicPr>
            <a:picLocks noChangeAspect="1" noChangeArrowheads="1"/>
          </p:cNvPicPr>
          <p:nvPr/>
        </p:nvPicPr>
        <p:blipFill>
          <a:blip r:embed="rId10" cstate="print">
            <a:lum contrast="18000"/>
          </a:blip>
          <a:srcRect t="47760" r="19102" b="43361"/>
          <a:stretch>
            <a:fillRect/>
          </a:stretch>
        </p:blipFill>
        <p:spPr bwMode="auto">
          <a:xfrm>
            <a:off x="1116013" y="3357563"/>
            <a:ext cx="6472237" cy="530225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31794" name="SAFE.AVI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3419475" y="4005263"/>
            <a:ext cx="1141413" cy="1073150"/>
          </a:xfrm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6.35838E-7 L -0.00208 -0.070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66667E-6 1.32948E-6 L 0.40174 -0.1919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9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2000"/>
                                        <p:tgtEl>
                                          <p:spTgt spid="317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6.35838E-7 L -0.00208 -0.070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3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5209 0.0319 L -0.304 0.2626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11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20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6.35838E-7 L -0.00208 -0.0702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3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5069 0.01064 L -0.29479 -0.2097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11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20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6.35838E-7 L -0.00208 -0.0702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4722 0.08069 L 0.16528 0.4057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1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16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20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1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317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94"/>
                  </p:tgtEl>
                </p:cond>
              </p:nextCondLst>
            </p:seq>
            <p:video>
              <p:cMediaNode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79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портре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43188" cy="3633788"/>
          </a:xfrm>
          <a:prstGeom prst="rect">
            <a:avLst/>
          </a:prstGeom>
          <a:noFill/>
        </p:spPr>
      </p:pic>
      <p:sp>
        <p:nvSpPr>
          <p:cNvPr id="63493" name="AutoShape 5"/>
          <p:cNvSpPr>
            <a:spLocks noChangeArrowheads="1"/>
          </p:cNvSpPr>
          <p:nvPr/>
        </p:nvSpPr>
        <p:spPr bwMode="auto">
          <a:xfrm>
            <a:off x="4787900" y="5229225"/>
            <a:ext cx="144463" cy="215900"/>
          </a:xfrm>
          <a:prstGeom prst="star32">
            <a:avLst>
              <a:gd name="adj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3494" name="Freeform 6"/>
          <p:cNvSpPr>
            <a:spLocks/>
          </p:cNvSpPr>
          <p:nvPr/>
        </p:nvSpPr>
        <p:spPr bwMode="auto">
          <a:xfrm>
            <a:off x="4411663" y="4905375"/>
            <a:ext cx="101600" cy="58738"/>
          </a:xfrm>
          <a:custGeom>
            <a:avLst/>
            <a:gdLst/>
            <a:ahLst/>
            <a:cxnLst>
              <a:cxn ang="0">
                <a:pos x="64" y="37"/>
              </a:cxn>
              <a:cxn ang="0">
                <a:pos x="0" y="0"/>
              </a:cxn>
            </a:cxnLst>
            <a:rect l="0" t="0" r="r" b="b"/>
            <a:pathLst>
              <a:path w="64" h="37">
                <a:moveTo>
                  <a:pt x="64" y="37"/>
                </a:moveTo>
                <a:cubicBezTo>
                  <a:pt x="54" y="32"/>
                  <a:pt x="10" y="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3498" name="Freeform 10"/>
          <p:cNvSpPr>
            <a:spLocks/>
          </p:cNvSpPr>
          <p:nvPr/>
        </p:nvSpPr>
        <p:spPr bwMode="auto">
          <a:xfrm>
            <a:off x="5384800" y="5370513"/>
            <a:ext cx="339725" cy="581025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146" y="274"/>
              </a:cxn>
              <a:cxn ang="0">
                <a:pos x="119" y="46"/>
              </a:cxn>
              <a:cxn ang="0">
                <a:pos x="119" y="0"/>
              </a:cxn>
            </a:cxnLst>
            <a:rect l="0" t="0" r="r" b="b"/>
            <a:pathLst>
              <a:path w="214" h="366">
                <a:moveTo>
                  <a:pt x="0" y="366"/>
                </a:moveTo>
                <a:cubicBezTo>
                  <a:pt x="18" y="256"/>
                  <a:pt x="1" y="284"/>
                  <a:pt x="146" y="274"/>
                </a:cubicBezTo>
                <a:cubicBezTo>
                  <a:pt x="214" y="210"/>
                  <a:pt x="161" y="110"/>
                  <a:pt x="119" y="46"/>
                </a:cubicBezTo>
                <a:cubicBezTo>
                  <a:pt x="110" y="33"/>
                  <a:pt x="119" y="15"/>
                  <a:pt x="119" y="0"/>
                </a:cubicBezTo>
              </a:path>
            </a:pathLst>
          </a:custGeom>
          <a:noFill/>
          <a:ln w="317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3499" name="Freeform 11"/>
          <p:cNvSpPr>
            <a:spLocks/>
          </p:cNvSpPr>
          <p:nvPr/>
        </p:nvSpPr>
        <p:spPr bwMode="auto">
          <a:xfrm>
            <a:off x="3606800" y="3976688"/>
            <a:ext cx="1995488" cy="2081212"/>
          </a:xfrm>
          <a:custGeom>
            <a:avLst/>
            <a:gdLst/>
            <a:ahLst/>
            <a:cxnLst>
              <a:cxn ang="0">
                <a:pos x="1193" y="850"/>
              </a:cxn>
              <a:cxn ang="0">
                <a:pos x="1202" y="768"/>
              </a:cxn>
              <a:cxn ang="0">
                <a:pos x="1248" y="759"/>
              </a:cxn>
              <a:cxn ang="0">
                <a:pos x="1257" y="732"/>
              </a:cxn>
              <a:cxn ang="0">
                <a:pos x="1248" y="686"/>
              </a:cxn>
              <a:cxn ang="0">
                <a:pos x="1211" y="631"/>
              </a:cxn>
              <a:cxn ang="0">
                <a:pos x="1221" y="576"/>
              </a:cxn>
              <a:cxn ang="0">
                <a:pos x="1248" y="558"/>
              </a:cxn>
              <a:cxn ang="0">
                <a:pos x="1257" y="530"/>
              </a:cxn>
              <a:cxn ang="0">
                <a:pos x="1211" y="430"/>
              </a:cxn>
              <a:cxn ang="0">
                <a:pos x="1221" y="329"/>
              </a:cxn>
              <a:cxn ang="0">
                <a:pos x="1120" y="101"/>
              </a:cxn>
              <a:cxn ang="0">
                <a:pos x="1029" y="18"/>
              </a:cxn>
              <a:cxn ang="0">
                <a:pos x="974" y="0"/>
              </a:cxn>
              <a:cxn ang="0">
                <a:pos x="919" y="9"/>
              </a:cxn>
              <a:cxn ang="0">
                <a:pos x="837" y="101"/>
              </a:cxn>
              <a:cxn ang="0">
                <a:pos x="809" y="183"/>
              </a:cxn>
              <a:cxn ang="0">
                <a:pos x="818" y="384"/>
              </a:cxn>
              <a:cxn ang="0">
                <a:pos x="873" y="402"/>
              </a:cxn>
              <a:cxn ang="0">
                <a:pos x="974" y="421"/>
              </a:cxn>
              <a:cxn ang="0">
                <a:pos x="965" y="485"/>
              </a:cxn>
              <a:cxn ang="0">
                <a:pos x="864" y="567"/>
              </a:cxn>
              <a:cxn ang="0">
                <a:pos x="690" y="622"/>
              </a:cxn>
              <a:cxn ang="0">
                <a:pos x="535" y="631"/>
              </a:cxn>
              <a:cxn ang="0">
                <a:pos x="462" y="567"/>
              </a:cxn>
              <a:cxn ang="0">
                <a:pos x="343" y="622"/>
              </a:cxn>
              <a:cxn ang="0">
                <a:pos x="334" y="704"/>
              </a:cxn>
              <a:cxn ang="0">
                <a:pos x="279" y="722"/>
              </a:cxn>
              <a:cxn ang="0">
                <a:pos x="105" y="704"/>
              </a:cxn>
              <a:cxn ang="0">
                <a:pos x="14" y="695"/>
              </a:cxn>
              <a:cxn ang="0">
                <a:pos x="23" y="777"/>
              </a:cxn>
              <a:cxn ang="0">
                <a:pos x="50" y="914"/>
              </a:cxn>
              <a:cxn ang="0">
                <a:pos x="142" y="942"/>
              </a:cxn>
              <a:cxn ang="0">
                <a:pos x="187" y="1052"/>
              </a:cxn>
              <a:cxn ang="0">
                <a:pos x="297" y="1042"/>
              </a:cxn>
              <a:cxn ang="0">
                <a:pos x="306" y="1015"/>
              </a:cxn>
              <a:cxn ang="0">
                <a:pos x="343" y="969"/>
              </a:cxn>
              <a:cxn ang="0">
                <a:pos x="517" y="1033"/>
              </a:cxn>
              <a:cxn ang="0">
                <a:pos x="526" y="1225"/>
              </a:cxn>
              <a:cxn ang="0">
                <a:pos x="635" y="1234"/>
              </a:cxn>
              <a:cxn ang="0">
                <a:pos x="663" y="1253"/>
              </a:cxn>
              <a:cxn ang="0">
                <a:pos x="855" y="1271"/>
              </a:cxn>
              <a:cxn ang="0">
                <a:pos x="1120" y="1280"/>
              </a:cxn>
              <a:cxn ang="0">
                <a:pos x="1129" y="1216"/>
              </a:cxn>
              <a:cxn ang="0">
                <a:pos x="1193" y="1170"/>
              </a:cxn>
            </a:cxnLst>
            <a:rect l="0" t="0" r="r" b="b"/>
            <a:pathLst>
              <a:path w="1257" h="1311">
                <a:moveTo>
                  <a:pt x="1193" y="850"/>
                </a:moveTo>
                <a:cubicBezTo>
                  <a:pt x="1196" y="823"/>
                  <a:pt x="1188" y="792"/>
                  <a:pt x="1202" y="768"/>
                </a:cubicBezTo>
                <a:cubicBezTo>
                  <a:pt x="1210" y="755"/>
                  <a:pt x="1235" y="768"/>
                  <a:pt x="1248" y="759"/>
                </a:cubicBezTo>
                <a:cubicBezTo>
                  <a:pt x="1256" y="754"/>
                  <a:pt x="1254" y="741"/>
                  <a:pt x="1257" y="732"/>
                </a:cubicBezTo>
                <a:cubicBezTo>
                  <a:pt x="1254" y="717"/>
                  <a:pt x="1254" y="700"/>
                  <a:pt x="1248" y="686"/>
                </a:cubicBezTo>
                <a:cubicBezTo>
                  <a:pt x="1239" y="666"/>
                  <a:pt x="1211" y="631"/>
                  <a:pt x="1211" y="631"/>
                </a:cubicBezTo>
                <a:cubicBezTo>
                  <a:pt x="1214" y="613"/>
                  <a:pt x="1213" y="593"/>
                  <a:pt x="1221" y="576"/>
                </a:cubicBezTo>
                <a:cubicBezTo>
                  <a:pt x="1226" y="566"/>
                  <a:pt x="1241" y="567"/>
                  <a:pt x="1248" y="558"/>
                </a:cubicBezTo>
                <a:cubicBezTo>
                  <a:pt x="1254" y="550"/>
                  <a:pt x="1254" y="539"/>
                  <a:pt x="1257" y="530"/>
                </a:cubicBezTo>
                <a:cubicBezTo>
                  <a:pt x="1249" y="480"/>
                  <a:pt x="1246" y="463"/>
                  <a:pt x="1211" y="430"/>
                </a:cubicBezTo>
                <a:cubicBezTo>
                  <a:pt x="1199" y="392"/>
                  <a:pt x="1208" y="366"/>
                  <a:pt x="1221" y="329"/>
                </a:cubicBezTo>
                <a:cubicBezTo>
                  <a:pt x="1213" y="202"/>
                  <a:pt x="1238" y="140"/>
                  <a:pt x="1120" y="101"/>
                </a:cubicBezTo>
                <a:cubicBezTo>
                  <a:pt x="1093" y="59"/>
                  <a:pt x="1073" y="48"/>
                  <a:pt x="1029" y="18"/>
                </a:cubicBezTo>
                <a:cubicBezTo>
                  <a:pt x="1013" y="7"/>
                  <a:pt x="974" y="0"/>
                  <a:pt x="974" y="0"/>
                </a:cubicBezTo>
                <a:cubicBezTo>
                  <a:pt x="956" y="3"/>
                  <a:pt x="937" y="3"/>
                  <a:pt x="919" y="9"/>
                </a:cubicBezTo>
                <a:cubicBezTo>
                  <a:pt x="879" y="23"/>
                  <a:pt x="865" y="72"/>
                  <a:pt x="837" y="101"/>
                </a:cubicBezTo>
                <a:cubicBezTo>
                  <a:pt x="827" y="128"/>
                  <a:pt x="809" y="183"/>
                  <a:pt x="809" y="183"/>
                </a:cubicBezTo>
                <a:cubicBezTo>
                  <a:pt x="812" y="250"/>
                  <a:pt x="799" y="320"/>
                  <a:pt x="818" y="384"/>
                </a:cubicBezTo>
                <a:cubicBezTo>
                  <a:pt x="823" y="403"/>
                  <a:pt x="855" y="396"/>
                  <a:pt x="873" y="402"/>
                </a:cubicBezTo>
                <a:cubicBezTo>
                  <a:pt x="906" y="413"/>
                  <a:pt x="974" y="421"/>
                  <a:pt x="974" y="421"/>
                </a:cubicBezTo>
                <a:cubicBezTo>
                  <a:pt x="971" y="442"/>
                  <a:pt x="972" y="465"/>
                  <a:pt x="965" y="485"/>
                </a:cubicBezTo>
                <a:cubicBezTo>
                  <a:pt x="960" y="500"/>
                  <a:pt x="883" y="554"/>
                  <a:pt x="864" y="567"/>
                </a:cubicBezTo>
                <a:cubicBezTo>
                  <a:pt x="827" y="623"/>
                  <a:pt x="752" y="616"/>
                  <a:pt x="690" y="622"/>
                </a:cubicBezTo>
                <a:cubicBezTo>
                  <a:pt x="633" y="633"/>
                  <a:pt x="593" y="640"/>
                  <a:pt x="535" y="631"/>
                </a:cubicBezTo>
                <a:cubicBezTo>
                  <a:pt x="481" y="577"/>
                  <a:pt x="507" y="597"/>
                  <a:pt x="462" y="567"/>
                </a:cubicBezTo>
                <a:cubicBezTo>
                  <a:pt x="398" y="574"/>
                  <a:pt x="362" y="562"/>
                  <a:pt x="343" y="622"/>
                </a:cubicBezTo>
                <a:cubicBezTo>
                  <a:pt x="340" y="649"/>
                  <a:pt x="349" y="681"/>
                  <a:pt x="334" y="704"/>
                </a:cubicBezTo>
                <a:cubicBezTo>
                  <a:pt x="324" y="720"/>
                  <a:pt x="279" y="722"/>
                  <a:pt x="279" y="722"/>
                </a:cubicBezTo>
                <a:cubicBezTo>
                  <a:pt x="193" y="780"/>
                  <a:pt x="168" y="724"/>
                  <a:pt x="105" y="704"/>
                </a:cubicBezTo>
                <a:cubicBezTo>
                  <a:pt x="85" y="690"/>
                  <a:pt x="40" y="652"/>
                  <a:pt x="14" y="695"/>
                </a:cubicBezTo>
                <a:cubicBezTo>
                  <a:pt x="0" y="719"/>
                  <a:pt x="20" y="750"/>
                  <a:pt x="23" y="777"/>
                </a:cubicBezTo>
                <a:cubicBezTo>
                  <a:pt x="25" y="796"/>
                  <a:pt x="28" y="892"/>
                  <a:pt x="50" y="914"/>
                </a:cubicBezTo>
                <a:cubicBezTo>
                  <a:pt x="72" y="936"/>
                  <a:pt x="115" y="938"/>
                  <a:pt x="142" y="942"/>
                </a:cubicBezTo>
                <a:cubicBezTo>
                  <a:pt x="167" y="980"/>
                  <a:pt x="156" y="1019"/>
                  <a:pt x="187" y="1052"/>
                </a:cubicBezTo>
                <a:cubicBezTo>
                  <a:pt x="224" y="1049"/>
                  <a:pt x="262" y="1053"/>
                  <a:pt x="297" y="1042"/>
                </a:cubicBezTo>
                <a:cubicBezTo>
                  <a:pt x="306" y="1039"/>
                  <a:pt x="302" y="1023"/>
                  <a:pt x="306" y="1015"/>
                </a:cubicBezTo>
                <a:cubicBezTo>
                  <a:pt x="316" y="996"/>
                  <a:pt x="329" y="984"/>
                  <a:pt x="343" y="969"/>
                </a:cubicBezTo>
                <a:cubicBezTo>
                  <a:pt x="439" y="978"/>
                  <a:pt x="454" y="973"/>
                  <a:pt x="517" y="1033"/>
                </a:cubicBezTo>
                <a:cubicBezTo>
                  <a:pt x="520" y="1097"/>
                  <a:pt x="494" y="1170"/>
                  <a:pt x="526" y="1225"/>
                </a:cubicBezTo>
                <a:cubicBezTo>
                  <a:pt x="544" y="1256"/>
                  <a:pt x="599" y="1227"/>
                  <a:pt x="635" y="1234"/>
                </a:cubicBezTo>
                <a:cubicBezTo>
                  <a:pt x="646" y="1236"/>
                  <a:pt x="653" y="1248"/>
                  <a:pt x="663" y="1253"/>
                </a:cubicBezTo>
                <a:cubicBezTo>
                  <a:pt x="722" y="1279"/>
                  <a:pt x="791" y="1267"/>
                  <a:pt x="855" y="1271"/>
                </a:cubicBezTo>
                <a:cubicBezTo>
                  <a:pt x="977" y="1311"/>
                  <a:pt x="891" y="1290"/>
                  <a:pt x="1120" y="1280"/>
                </a:cubicBezTo>
                <a:cubicBezTo>
                  <a:pt x="1123" y="1259"/>
                  <a:pt x="1116" y="1233"/>
                  <a:pt x="1129" y="1216"/>
                </a:cubicBezTo>
                <a:cubicBezTo>
                  <a:pt x="1139" y="1204"/>
                  <a:pt x="1244" y="1198"/>
                  <a:pt x="1193" y="1170"/>
                </a:cubicBezTo>
              </a:path>
            </a:pathLst>
          </a:custGeom>
          <a:noFill/>
          <a:ln w="444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3500" name="Freeform 12"/>
          <p:cNvSpPr>
            <a:spLocks/>
          </p:cNvSpPr>
          <p:nvPr/>
        </p:nvSpPr>
        <p:spPr bwMode="auto">
          <a:xfrm>
            <a:off x="3424238" y="4659313"/>
            <a:ext cx="755650" cy="442912"/>
          </a:xfrm>
          <a:custGeom>
            <a:avLst/>
            <a:gdLst/>
            <a:ahLst/>
            <a:cxnLst>
              <a:cxn ang="0">
                <a:pos x="476" y="146"/>
              </a:cxn>
              <a:cxn ang="0">
                <a:pos x="330" y="137"/>
              </a:cxn>
              <a:cxn ang="0">
                <a:pos x="266" y="192"/>
              </a:cxn>
              <a:cxn ang="0">
                <a:pos x="257" y="265"/>
              </a:cxn>
              <a:cxn ang="0">
                <a:pos x="193" y="256"/>
              </a:cxn>
              <a:cxn ang="0">
                <a:pos x="156" y="219"/>
              </a:cxn>
              <a:cxn ang="0">
                <a:pos x="92" y="164"/>
              </a:cxn>
              <a:cxn ang="0">
                <a:pos x="28" y="82"/>
              </a:cxn>
              <a:cxn ang="0">
                <a:pos x="10" y="0"/>
              </a:cxn>
            </a:cxnLst>
            <a:rect l="0" t="0" r="r" b="b"/>
            <a:pathLst>
              <a:path w="476" h="279">
                <a:moveTo>
                  <a:pt x="476" y="146"/>
                </a:moveTo>
                <a:cubicBezTo>
                  <a:pt x="427" y="162"/>
                  <a:pt x="379" y="149"/>
                  <a:pt x="330" y="137"/>
                </a:cubicBezTo>
                <a:cubicBezTo>
                  <a:pt x="293" y="149"/>
                  <a:pt x="278" y="154"/>
                  <a:pt x="266" y="192"/>
                </a:cubicBezTo>
                <a:cubicBezTo>
                  <a:pt x="263" y="216"/>
                  <a:pt x="275" y="249"/>
                  <a:pt x="257" y="265"/>
                </a:cubicBezTo>
                <a:cubicBezTo>
                  <a:pt x="241" y="279"/>
                  <a:pt x="213" y="263"/>
                  <a:pt x="193" y="256"/>
                </a:cubicBezTo>
                <a:cubicBezTo>
                  <a:pt x="188" y="254"/>
                  <a:pt x="160" y="222"/>
                  <a:pt x="156" y="219"/>
                </a:cubicBezTo>
                <a:cubicBezTo>
                  <a:pt x="133" y="200"/>
                  <a:pt x="113" y="186"/>
                  <a:pt x="92" y="164"/>
                </a:cubicBezTo>
                <a:cubicBezTo>
                  <a:pt x="82" y="103"/>
                  <a:pt x="86" y="96"/>
                  <a:pt x="28" y="82"/>
                </a:cubicBezTo>
                <a:cubicBezTo>
                  <a:pt x="0" y="40"/>
                  <a:pt x="10" y="66"/>
                  <a:pt x="1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3506" name="Freeform 18"/>
          <p:cNvSpPr>
            <a:spLocks/>
          </p:cNvSpPr>
          <p:nvPr/>
        </p:nvSpPr>
        <p:spPr bwMode="auto">
          <a:xfrm>
            <a:off x="3611563" y="900113"/>
            <a:ext cx="4914900" cy="5518150"/>
          </a:xfrm>
          <a:custGeom>
            <a:avLst/>
            <a:gdLst/>
            <a:ahLst/>
            <a:cxnLst>
              <a:cxn ang="0">
                <a:pos x="898" y="1966"/>
              </a:cxn>
              <a:cxn ang="0">
                <a:pos x="687" y="2276"/>
              </a:cxn>
              <a:cxn ang="0">
                <a:pos x="578" y="2404"/>
              </a:cxn>
              <a:cxn ang="0">
                <a:pos x="459" y="2514"/>
              </a:cxn>
              <a:cxn ang="0">
                <a:pos x="248" y="2697"/>
              </a:cxn>
              <a:cxn ang="0">
                <a:pos x="66" y="2816"/>
              </a:cxn>
              <a:cxn ang="0">
                <a:pos x="84" y="3364"/>
              </a:cxn>
              <a:cxn ang="0">
                <a:pos x="276" y="3319"/>
              </a:cxn>
              <a:cxn ang="0">
                <a:pos x="459" y="3419"/>
              </a:cxn>
              <a:cxn ang="0">
                <a:pos x="660" y="3282"/>
              </a:cxn>
              <a:cxn ang="0">
                <a:pos x="1053" y="3218"/>
              </a:cxn>
              <a:cxn ang="0">
                <a:pos x="1236" y="3127"/>
              </a:cxn>
              <a:cxn ang="0">
                <a:pos x="1245" y="2779"/>
              </a:cxn>
              <a:cxn ang="0">
                <a:pos x="1437" y="2862"/>
              </a:cxn>
              <a:cxn ang="0">
                <a:pos x="1720" y="2825"/>
              </a:cxn>
              <a:cxn ang="0">
                <a:pos x="1885" y="2532"/>
              </a:cxn>
              <a:cxn ang="0">
                <a:pos x="1949" y="2158"/>
              </a:cxn>
              <a:cxn ang="0">
                <a:pos x="1455" y="2350"/>
              </a:cxn>
              <a:cxn ang="0">
                <a:pos x="1528" y="2011"/>
              </a:cxn>
              <a:cxn ang="0">
                <a:pos x="2159" y="1911"/>
              </a:cxn>
              <a:cxn ang="0">
                <a:pos x="2315" y="1627"/>
              </a:cxn>
              <a:cxn ang="0">
                <a:pos x="2498" y="1426"/>
              </a:cxn>
              <a:cxn ang="0">
                <a:pos x="2626" y="1600"/>
              </a:cxn>
              <a:cxn ang="0">
                <a:pos x="2626" y="1920"/>
              </a:cxn>
              <a:cxn ang="0">
                <a:pos x="2836" y="2148"/>
              </a:cxn>
              <a:cxn ang="0">
                <a:pos x="3019" y="1563"/>
              </a:cxn>
              <a:cxn ang="0">
                <a:pos x="3074" y="1097"/>
              </a:cxn>
              <a:cxn ang="0">
                <a:pos x="2982" y="850"/>
              </a:cxn>
              <a:cxn ang="0">
                <a:pos x="2726" y="759"/>
              </a:cxn>
              <a:cxn ang="0">
                <a:pos x="2488" y="530"/>
              </a:cxn>
              <a:cxn ang="0">
                <a:pos x="2159" y="612"/>
              </a:cxn>
              <a:cxn ang="0">
                <a:pos x="1940" y="759"/>
              </a:cxn>
              <a:cxn ang="0">
                <a:pos x="1629" y="969"/>
              </a:cxn>
              <a:cxn ang="0">
                <a:pos x="1364" y="878"/>
              </a:cxn>
              <a:cxn ang="0">
                <a:pos x="1071" y="878"/>
              </a:cxn>
              <a:cxn ang="0">
                <a:pos x="1126" y="576"/>
              </a:cxn>
              <a:cxn ang="0">
                <a:pos x="1135" y="329"/>
              </a:cxn>
              <a:cxn ang="0">
                <a:pos x="989" y="82"/>
              </a:cxn>
              <a:cxn ang="0">
                <a:pos x="870" y="64"/>
              </a:cxn>
              <a:cxn ang="0">
                <a:pos x="696" y="9"/>
              </a:cxn>
              <a:cxn ang="0">
                <a:pos x="495" y="201"/>
              </a:cxn>
              <a:cxn ang="0">
                <a:pos x="322" y="283"/>
              </a:cxn>
              <a:cxn ang="0">
                <a:pos x="276" y="448"/>
              </a:cxn>
              <a:cxn ang="0">
                <a:pos x="376" y="731"/>
              </a:cxn>
              <a:cxn ang="0">
                <a:pos x="331" y="942"/>
              </a:cxn>
              <a:cxn ang="0">
                <a:pos x="477" y="1115"/>
              </a:cxn>
              <a:cxn ang="0">
                <a:pos x="568" y="1207"/>
              </a:cxn>
              <a:cxn ang="0">
                <a:pos x="687" y="1124"/>
              </a:cxn>
              <a:cxn ang="0">
                <a:pos x="751" y="1097"/>
              </a:cxn>
              <a:cxn ang="0">
                <a:pos x="733" y="1207"/>
              </a:cxn>
              <a:cxn ang="0">
                <a:pos x="660" y="1362"/>
              </a:cxn>
              <a:cxn ang="0">
                <a:pos x="669" y="1563"/>
              </a:cxn>
              <a:cxn ang="0">
                <a:pos x="788" y="1783"/>
              </a:cxn>
              <a:cxn ang="0">
                <a:pos x="1126" y="1828"/>
              </a:cxn>
              <a:cxn ang="0">
                <a:pos x="861" y="1527"/>
              </a:cxn>
              <a:cxn ang="0">
                <a:pos x="770" y="1243"/>
              </a:cxn>
              <a:cxn ang="0">
                <a:pos x="898" y="1243"/>
              </a:cxn>
              <a:cxn ang="0">
                <a:pos x="1099" y="1463"/>
              </a:cxn>
              <a:cxn ang="0">
                <a:pos x="1391" y="1472"/>
              </a:cxn>
              <a:cxn ang="0">
                <a:pos x="1474" y="1700"/>
              </a:cxn>
              <a:cxn ang="0">
                <a:pos x="1282" y="2130"/>
              </a:cxn>
              <a:cxn ang="0">
                <a:pos x="1135" y="2057"/>
              </a:cxn>
            </a:cxnLst>
            <a:rect l="0" t="0" r="r" b="b"/>
            <a:pathLst>
              <a:path w="3096" h="3476">
                <a:moveTo>
                  <a:pt x="1080" y="1993"/>
                </a:moveTo>
                <a:cubicBezTo>
                  <a:pt x="1050" y="1983"/>
                  <a:pt x="1027" y="1967"/>
                  <a:pt x="998" y="1956"/>
                </a:cubicBezTo>
                <a:cubicBezTo>
                  <a:pt x="965" y="1959"/>
                  <a:pt x="929" y="1954"/>
                  <a:pt x="898" y="1966"/>
                </a:cubicBezTo>
                <a:cubicBezTo>
                  <a:pt x="881" y="1972"/>
                  <a:pt x="812" y="2053"/>
                  <a:pt x="797" y="2075"/>
                </a:cubicBezTo>
                <a:cubicBezTo>
                  <a:pt x="801" y="2179"/>
                  <a:pt x="870" y="2335"/>
                  <a:pt x="742" y="2304"/>
                </a:cubicBezTo>
                <a:cubicBezTo>
                  <a:pt x="737" y="2301"/>
                  <a:pt x="697" y="2271"/>
                  <a:pt x="687" y="2276"/>
                </a:cubicBezTo>
                <a:cubicBezTo>
                  <a:pt x="678" y="2280"/>
                  <a:pt x="684" y="2296"/>
                  <a:pt x="678" y="2304"/>
                </a:cubicBezTo>
                <a:cubicBezTo>
                  <a:pt x="678" y="2304"/>
                  <a:pt x="615" y="2367"/>
                  <a:pt x="605" y="2377"/>
                </a:cubicBezTo>
                <a:cubicBezTo>
                  <a:pt x="596" y="2386"/>
                  <a:pt x="587" y="2395"/>
                  <a:pt x="578" y="2404"/>
                </a:cubicBezTo>
                <a:cubicBezTo>
                  <a:pt x="572" y="2410"/>
                  <a:pt x="559" y="2423"/>
                  <a:pt x="559" y="2423"/>
                </a:cubicBezTo>
                <a:cubicBezTo>
                  <a:pt x="590" y="2453"/>
                  <a:pt x="629" y="2446"/>
                  <a:pt x="669" y="2459"/>
                </a:cubicBezTo>
                <a:cubicBezTo>
                  <a:pt x="604" y="2527"/>
                  <a:pt x="572" y="2507"/>
                  <a:pt x="459" y="2514"/>
                </a:cubicBezTo>
                <a:cubicBezTo>
                  <a:pt x="425" y="2547"/>
                  <a:pt x="398" y="2544"/>
                  <a:pt x="349" y="2551"/>
                </a:cubicBezTo>
                <a:cubicBezTo>
                  <a:pt x="333" y="2600"/>
                  <a:pt x="327" y="2614"/>
                  <a:pt x="294" y="2651"/>
                </a:cubicBezTo>
                <a:cubicBezTo>
                  <a:pt x="280" y="2667"/>
                  <a:pt x="248" y="2697"/>
                  <a:pt x="248" y="2697"/>
                </a:cubicBezTo>
                <a:cubicBezTo>
                  <a:pt x="205" y="2694"/>
                  <a:pt x="162" y="2693"/>
                  <a:pt x="120" y="2688"/>
                </a:cubicBezTo>
                <a:cubicBezTo>
                  <a:pt x="90" y="2684"/>
                  <a:pt x="76" y="2660"/>
                  <a:pt x="47" y="2651"/>
                </a:cubicBezTo>
                <a:cubicBezTo>
                  <a:pt x="0" y="2701"/>
                  <a:pt x="47" y="2763"/>
                  <a:pt x="66" y="2816"/>
                </a:cubicBezTo>
                <a:cubicBezTo>
                  <a:pt x="59" y="2895"/>
                  <a:pt x="67" y="2923"/>
                  <a:pt x="29" y="2980"/>
                </a:cubicBezTo>
                <a:cubicBezTo>
                  <a:pt x="32" y="3032"/>
                  <a:pt x="10" y="3165"/>
                  <a:pt x="66" y="3218"/>
                </a:cubicBezTo>
                <a:cubicBezTo>
                  <a:pt x="81" y="3265"/>
                  <a:pt x="67" y="3318"/>
                  <a:pt x="84" y="3364"/>
                </a:cubicBezTo>
                <a:cubicBezTo>
                  <a:pt x="88" y="3374"/>
                  <a:pt x="101" y="3351"/>
                  <a:pt x="111" y="3346"/>
                </a:cubicBezTo>
                <a:cubicBezTo>
                  <a:pt x="120" y="3342"/>
                  <a:pt x="130" y="3340"/>
                  <a:pt x="139" y="3337"/>
                </a:cubicBezTo>
                <a:cubicBezTo>
                  <a:pt x="192" y="3301"/>
                  <a:pt x="203" y="3311"/>
                  <a:pt x="276" y="3319"/>
                </a:cubicBezTo>
                <a:cubicBezTo>
                  <a:pt x="291" y="3334"/>
                  <a:pt x="307" y="3349"/>
                  <a:pt x="322" y="3364"/>
                </a:cubicBezTo>
                <a:cubicBezTo>
                  <a:pt x="330" y="3372"/>
                  <a:pt x="330" y="3387"/>
                  <a:pt x="340" y="3392"/>
                </a:cubicBezTo>
                <a:cubicBezTo>
                  <a:pt x="354" y="3399"/>
                  <a:pt x="434" y="3414"/>
                  <a:pt x="459" y="3419"/>
                </a:cubicBezTo>
                <a:cubicBezTo>
                  <a:pt x="460" y="3423"/>
                  <a:pt x="469" y="3476"/>
                  <a:pt x="495" y="3456"/>
                </a:cubicBezTo>
                <a:cubicBezTo>
                  <a:pt x="505" y="3448"/>
                  <a:pt x="501" y="3431"/>
                  <a:pt x="504" y="3419"/>
                </a:cubicBezTo>
                <a:cubicBezTo>
                  <a:pt x="522" y="3182"/>
                  <a:pt x="466" y="3362"/>
                  <a:pt x="660" y="3282"/>
                </a:cubicBezTo>
                <a:cubicBezTo>
                  <a:pt x="677" y="3275"/>
                  <a:pt x="663" y="3245"/>
                  <a:pt x="669" y="3227"/>
                </a:cubicBezTo>
                <a:cubicBezTo>
                  <a:pt x="679" y="3196"/>
                  <a:pt x="689" y="3199"/>
                  <a:pt x="715" y="3191"/>
                </a:cubicBezTo>
                <a:cubicBezTo>
                  <a:pt x="839" y="3201"/>
                  <a:pt x="920" y="3212"/>
                  <a:pt x="1053" y="3218"/>
                </a:cubicBezTo>
                <a:cubicBezTo>
                  <a:pt x="1098" y="3248"/>
                  <a:pt x="1099" y="3231"/>
                  <a:pt x="1126" y="3191"/>
                </a:cubicBezTo>
                <a:cubicBezTo>
                  <a:pt x="1135" y="3163"/>
                  <a:pt x="1131" y="3157"/>
                  <a:pt x="1163" y="3145"/>
                </a:cubicBezTo>
                <a:cubicBezTo>
                  <a:pt x="1187" y="3137"/>
                  <a:pt x="1236" y="3127"/>
                  <a:pt x="1236" y="3127"/>
                </a:cubicBezTo>
                <a:cubicBezTo>
                  <a:pt x="1260" y="3102"/>
                  <a:pt x="1262" y="3076"/>
                  <a:pt x="1272" y="3044"/>
                </a:cubicBezTo>
                <a:cubicBezTo>
                  <a:pt x="1262" y="2850"/>
                  <a:pt x="1271" y="2921"/>
                  <a:pt x="1236" y="2816"/>
                </a:cubicBezTo>
                <a:cubicBezTo>
                  <a:pt x="1239" y="2804"/>
                  <a:pt x="1233" y="2783"/>
                  <a:pt x="1245" y="2779"/>
                </a:cubicBezTo>
                <a:cubicBezTo>
                  <a:pt x="1268" y="2771"/>
                  <a:pt x="1294" y="2785"/>
                  <a:pt x="1318" y="2788"/>
                </a:cubicBezTo>
                <a:cubicBezTo>
                  <a:pt x="1352" y="2792"/>
                  <a:pt x="1385" y="2795"/>
                  <a:pt x="1419" y="2798"/>
                </a:cubicBezTo>
                <a:cubicBezTo>
                  <a:pt x="1426" y="2819"/>
                  <a:pt x="1419" y="2849"/>
                  <a:pt x="1437" y="2862"/>
                </a:cubicBezTo>
                <a:cubicBezTo>
                  <a:pt x="1445" y="2868"/>
                  <a:pt x="1455" y="2855"/>
                  <a:pt x="1464" y="2852"/>
                </a:cubicBezTo>
                <a:cubicBezTo>
                  <a:pt x="1549" y="2860"/>
                  <a:pt x="1615" y="2873"/>
                  <a:pt x="1702" y="2852"/>
                </a:cubicBezTo>
                <a:cubicBezTo>
                  <a:pt x="1713" y="2849"/>
                  <a:pt x="1713" y="2833"/>
                  <a:pt x="1720" y="2825"/>
                </a:cubicBezTo>
                <a:cubicBezTo>
                  <a:pt x="1731" y="2812"/>
                  <a:pt x="1745" y="2801"/>
                  <a:pt x="1757" y="2788"/>
                </a:cubicBezTo>
                <a:cubicBezTo>
                  <a:pt x="1766" y="2648"/>
                  <a:pt x="1747" y="2645"/>
                  <a:pt x="1848" y="2578"/>
                </a:cubicBezTo>
                <a:cubicBezTo>
                  <a:pt x="1859" y="2562"/>
                  <a:pt x="1875" y="2549"/>
                  <a:pt x="1885" y="2532"/>
                </a:cubicBezTo>
                <a:cubicBezTo>
                  <a:pt x="1890" y="2524"/>
                  <a:pt x="1888" y="2512"/>
                  <a:pt x="1894" y="2505"/>
                </a:cubicBezTo>
                <a:cubicBezTo>
                  <a:pt x="1903" y="2494"/>
                  <a:pt x="1953" y="2459"/>
                  <a:pt x="1967" y="2450"/>
                </a:cubicBezTo>
                <a:cubicBezTo>
                  <a:pt x="2027" y="2365"/>
                  <a:pt x="2040" y="2219"/>
                  <a:pt x="1949" y="2158"/>
                </a:cubicBezTo>
                <a:cubicBezTo>
                  <a:pt x="1908" y="2095"/>
                  <a:pt x="1829" y="2136"/>
                  <a:pt x="1766" y="2148"/>
                </a:cubicBezTo>
                <a:cubicBezTo>
                  <a:pt x="1730" y="2258"/>
                  <a:pt x="1651" y="2372"/>
                  <a:pt x="1538" y="2414"/>
                </a:cubicBezTo>
                <a:cubicBezTo>
                  <a:pt x="1496" y="2397"/>
                  <a:pt x="1469" y="2393"/>
                  <a:pt x="1455" y="2350"/>
                </a:cubicBezTo>
                <a:cubicBezTo>
                  <a:pt x="1428" y="2156"/>
                  <a:pt x="1443" y="2276"/>
                  <a:pt x="1410" y="2176"/>
                </a:cubicBezTo>
                <a:cubicBezTo>
                  <a:pt x="1433" y="2140"/>
                  <a:pt x="1437" y="2099"/>
                  <a:pt x="1464" y="2066"/>
                </a:cubicBezTo>
                <a:cubicBezTo>
                  <a:pt x="1482" y="2044"/>
                  <a:pt x="1508" y="2031"/>
                  <a:pt x="1528" y="2011"/>
                </a:cubicBezTo>
                <a:cubicBezTo>
                  <a:pt x="1545" y="1994"/>
                  <a:pt x="1586" y="1957"/>
                  <a:pt x="1602" y="1956"/>
                </a:cubicBezTo>
                <a:cubicBezTo>
                  <a:pt x="1684" y="1953"/>
                  <a:pt x="1766" y="1950"/>
                  <a:pt x="1848" y="1947"/>
                </a:cubicBezTo>
                <a:cubicBezTo>
                  <a:pt x="1977" y="1916"/>
                  <a:pt x="1997" y="1918"/>
                  <a:pt x="2159" y="1911"/>
                </a:cubicBezTo>
                <a:cubicBezTo>
                  <a:pt x="2197" y="1873"/>
                  <a:pt x="2214" y="1854"/>
                  <a:pt x="2168" y="1810"/>
                </a:cubicBezTo>
                <a:cubicBezTo>
                  <a:pt x="2142" y="1732"/>
                  <a:pt x="2196" y="1736"/>
                  <a:pt x="2260" y="1728"/>
                </a:cubicBezTo>
                <a:cubicBezTo>
                  <a:pt x="2275" y="1608"/>
                  <a:pt x="2255" y="1687"/>
                  <a:pt x="2315" y="1627"/>
                </a:cubicBezTo>
                <a:cubicBezTo>
                  <a:pt x="2306" y="1572"/>
                  <a:pt x="2307" y="1556"/>
                  <a:pt x="2269" y="1518"/>
                </a:cubicBezTo>
                <a:cubicBezTo>
                  <a:pt x="2230" y="1398"/>
                  <a:pt x="2414" y="1406"/>
                  <a:pt x="2488" y="1399"/>
                </a:cubicBezTo>
                <a:cubicBezTo>
                  <a:pt x="2491" y="1408"/>
                  <a:pt x="2496" y="1417"/>
                  <a:pt x="2498" y="1426"/>
                </a:cubicBezTo>
                <a:cubicBezTo>
                  <a:pt x="2503" y="1456"/>
                  <a:pt x="2497" y="1489"/>
                  <a:pt x="2507" y="1518"/>
                </a:cubicBezTo>
                <a:cubicBezTo>
                  <a:pt x="2511" y="1532"/>
                  <a:pt x="2552" y="1542"/>
                  <a:pt x="2562" y="1545"/>
                </a:cubicBezTo>
                <a:cubicBezTo>
                  <a:pt x="2598" y="1569"/>
                  <a:pt x="2611" y="1558"/>
                  <a:pt x="2626" y="1600"/>
                </a:cubicBezTo>
                <a:cubicBezTo>
                  <a:pt x="2615" y="1652"/>
                  <a:pt x="2587" y="1689"/>
                  <a:pt x="2543" y="1719"/>
                </a:cubicBezTo>
                <a:cubicBezTo>
                  <a:pt x="2518" y="1795"/>
                  <a:pt x="2517" y="1826"/>
                  <a:pt x="2589" y="1874"/>
                </a:cubicBezTo>
                <a:cubicBezTo>
                  <a:pt x="2600" y="1891"/>
                  <a:pt x="2621" y="1901"/>
                  <a:pt x="2626" y="1920"/>
                </a:cubicBezTo>
                <a:cubicBezTo>
                  <a:pt x="2637" y="1962"/>
                  <a:pt x="2635" y="2006"/>
                  <a:pt x="2644" y="2048"/>
                </a:cubicBezTo>
                <a:cubicBezTo>
                  <a:pt x="2653" y="2088"/>
                  <a:pt x="2712" y="2182"/>
                  <a:pt x="2744" y="2203"/>
                </a:cubicBezTo>
                <a:cubicBezTo>
                  <a:pt x="2788" y="2182"/>
                  <a:pt x="2809" y="2189"/>
                  <a:pt x="2836" y="2148"/>
                </a:cubicBezTo>
                <a:cubicBezTo>
                  <a:pt x="2840" y="2002"/>
                  <a:pt x="2770" y="1803"/>
                  <a:pt x="2909" y="1710"/>
                </a:cubicBezTo>
                <a:cubicBezTo>
                  <a:pt x="2921" y="1671"/>
                  <a:pt x="2946" y="1639"/>
                  <a:pt x="2973" y="1609"/>
                </a:cubicBezTo>
                <a:cubicBezTo>
                  <a:pt x="2987" y="1593"/>
                  <a:pt x="3019" y="1563"/>
                  <a:pt x="3019" y="1563"/>
                </a:cubicBezTo>
                <a:cubicBezTo>
                  <a:pt x="3014" y="1475"/>
                  <a:pt x="3045" y="1392"/>
                  <a:pt x="2973" y="1344"/>
                </a:cubicBezTo>
                <a:cubicBezTo>
                  <a:pt x="2934" y="1284"/>
                  <a:pt x="2956" y="1225"/>
                  <a:pt x="3010" y="1188"/>
                </a:cubicBezTo>
                <a:cubicBezTo>
                  <a:pt x="3028" y="1152"/>
                  <a:pt x="3051" y="1129"/>
                  <a:pt x="3074" y="1097"/>
                </a:cubicBezTo>
                <a:cubicBezTo>
                  <a:pt x="3090" y="1048"/>
                  <a:pt x="3096" y="1043"/>
                  <a:pt x="3074" y="969"/>
                </a:cubicBezTo>
                <a:cubicBezTo>
                  <a:pt x="3068" y="948"/>
                  <a:pt x="3044" y="935"/>
                  <a:pt x="3037" y="914"/>
                </a:cubicBezTo>
                <a:cubicBezTo>
                  <a:pt x="3029" y="890"/>
                  <a:pt x="3013" y="855"/>
                  <a:pt x="2982" y="850"/>
                </a:cubicBezTo>
                <a:cubicBezTo>
                  <a:pt x="2934" y="843"/>
                  <a:pt x="2885" y="844"/>
                  <a:pt x="2836" y="841"/>
                </a:cubicBezTo>
                <a:cubicBezTo>
                  <a:pt x="2827" y="828"/>
                  <a:pt x="2814" y="804"/>
                  <a:pt x="2799" y="795"/>
                </a:cubicBezTo>
                <a:cubicBezTo>
                  <a:pt x="2776" y="781"/>
                  <a:pt x="2726" y="759"/>
                  <a:pt x="2726" y="759"/>
                </a:cubicBezTo>
                <a:cubicBezTo>
                  <a:pt x="2659" y="688"/>
                  <a:pt x="2768" y="801"/>
                  <a:pt x="2680" y="722"/>
                </a:cubicBezTo>
                <a:cubicBezTo>
                  <a:pt x="2633" y="681"/>
                  <a:pt x="2627" y="659"/>
                  <a:pt x="2571" y="640"/>
                </a:cubicBezTo>
                <a:cubicBezTo>
                  <a:pt x="2557" y="597"/>
                  <a:pt x="2521" y="561"/>
                  <a:pt x="2488" y="530"/>
                </a:cubicBezTo>
                <a:cubicBezTo>
                  <a:pt x="2468" y="470"/>
                  <a:pt x="2420" y="497"/>
                  <a:pt x="2360" y="503"/>
                </a:cubicBezTo>
                <a:cubicBezTo>
                  <a:pt x="2332" y="522"/>
                  <a:pt x="2322" y="546"/>
                  <a:pt x="2296" y="567"/>
                </a:cubicBezTo>
                <a:cubicBezTo>
                  <a:pt x="2257" y="598"/>
                  <a:pt x="2206" y="603"/>
                  <a:pt x="2159" y="612"/>
                </a:cubicBezTo>
                <a:cubicBezTo>
                  <a:pt x="2124" y="666"/>
                  <a:pt x="2171" y="753"/>
                  <a:pt x="2132" y="804"/>
                </a:cubicBezTo>
                <a:cubicBezTo>
                  <a:pt x="2110" y="833"/>
                  <a:pt x="2059" y="798"/>
                  <a:pt x="2022" y="795"/>
                </a:cubicBezTo>
                <a:cubicBezTo>
                  <a:pt x="1993" y="785"/>
                  <a:pt x="1969" y="769"/>
                  <a:pt x="1940" y="759"/>
                </a:cubicBezTo>
                <a:cubicBezTo>
                  <a:pt x="1871" y="781"/>
                  <a:pt x="1866" y="850"/>
                  <a:pt x="1821" y="896"/>
                </a:cubicBezTo>
                <a:cubicBezTo>
                  <a:pt x="1784" y="934"/>
                  <a:pt x="1707" y="943"/>
                  <a:pt x="1656" y="951"/>
                </a:cubicBezTo>
                <a:cubicBezTo>
                  <a:pt x="1647" y="957"/>
                  <a:pt x="1640" y="967"/>
                  <a:pt x="1629" y="969"/>
                </a:cubicBezTo>
                <a:cubicBezTo>
                  <a:pt x="1591" y="975"/>
                  <a:pt x="1567" y="915"/>
                  <a:pt x="1547" y="896"/>
                </a:cubicBezTo>
                <a:cubicBezTo>
                  <a:pt x="1531" y="880"/>
                  <a:pt x="1512" y="875"/>
                  <a:pt x="1492" y="868"/>
                </a:cubicBezTo>
                <a:cubicBezTo>
                  <a:pt x="1449" y="871"/>
                  <a:pt x="1406" y="870"/>
                  <a:pt x="1364" y="878"/>
                </a:cubicBezTo>
                <a:cubicBezTo>
                  <a:pt x="1336" y="883"/>
                  <a:pt x="1278" y="956"/>
                  <a:pt x="1245" y="978"/>
                </a:cubicBezTo>
                <a:cubicBezTo>
                  <a:pt x="1170" y="971"/>
                  <a:pt x="1146" y="972"/>
                  <a:pt x="1090" y="932"/>
                </a:cubicBezTo>
                <a:cubicBezTo>
                  <a:pt x="1090" y="931"/>
                  <a:pt x="1070" y="880"/>
                  <a:pt x="1071" y="878"/>
                </a:cubicBezTo>
                <a:cubicBezTo>
                  <a:pt x="1078" y="857"/>
                  <a:pt x="1108" y="823"/>
                  <a:pt x="1108" y="823"/>
                </a:cubicBezTo>
                <a:cubicBezTo>
                  <a:pt x="1123" y="776"/>
                  <a:pt x="1117" y="736"/>
                  <a:pt x="1090" y="695"/>
                </a:cubicBezTo>
                <a:cubicBezTo>
                  <a:pt x="1138" y="645"/>
                  <a:pt x="1091" y="636"/>
                  <a:pt x="1126" y="576"/>
                </a:cubicBezTo>
                <a:cubicBezTo>
                  <a:pt x="1137" y="557"/>
                  <a:pt x="1181" y="539"/>
                  <a:pt x="1181" y="539"/>
                </a:cubicBezTo>
                <a:cubicBezTo>
                  <a:pt x="1178" y="484"/>
                  <a:pt x="1180" y="429"/>
                  <a:pt x="1172" y="375"/>
                </a:cubicBezTo>
                <a:cubicBezTo>
                  <a:pt x="1169" y="353"/>
                  <a:pt x="1147" y="344"/>
                  <a:pt x="1135" y="329"/>
                </a:cubicBezTo>
                <a:cubicBezTo>
                  <a:pt x="1102" y="286"/>
                  <a:pt x="1081" y="241"/>
                  <a:pt x="1035" y="210"/>
                </a:cubicBezTo>
                <a:cubicBezTo>
                  <a:pt x="1015" y="182"/>
                  <a:pt x="1015" y="187"/>
                  <a:pt x="1007" y="155"/>
                </a:cubicBezTo>
                <a:cubicBezTo>
                  <a:pt x="1006" y="153"/>
                  <a:pt x="996" y="91"/>
                  <a:pt x="989" y="82"/>
                </a:cubicBezTo>
                <a:cubicBezTo>
                  <a:pt x="977" y="67"/>
                  <a:pt x="957" y="59"/>
                  <a:pt x="943" y="46"/>
                </a:cubicBezTo>
                <a:cubicBezTo>
                  <a:pt x="928" y="49"/>
                  <a:pt x="913" y="51"/>
                  <a:pt x="898" y="55"/>
                </a:cubicBezTo>
                <a:cubicBezTo>
                  <a:pt x="888" y="57"/>
                  <a:pt x="880" y="66"/>
                  <a:pt x="870" y="64"/>
                </a:cubicBezTo>
                <a:cubicBezTo>
                  <a:pt x="853" y="61"/>
                  <a:pt x="836" y="37"/>
                  <a:pt x="824" y="27"/>
                </a:cubicBezTo>
                <a:cubicBezTo>
                  <a:pt x="799" y="7"/>
                  <a:pt x="798" y="9"/>
                  <a:pt x="770" y="0"/>
                </a:cubicBezTo>
                <a:cubicBezTo>
                  <a:pt x="745" y="3"/>
                  <a:pt x="720" y="3"/>
                  <a:pt x="696" y="9"/>
                </a:cubicBezTo>
                <a:cubicBezTo>
                  <a:pt x="686" y="12"/>
                  <a:pt x="679" y="23"/>
                  <a:pt x="669" y="27"/>
                </a:cubicBezTo>
                <a:cubicBezTo>
                  <a:pt x="623" y="48"/>
                  <a:pt x="608" y="47"/>
                  <a:pt x="559" y="55"/>
                </a:cubicBezTo>
                <a:cubicBezTo>
                  <a:pt x="493" y="99"/>
                  <a:pt x="548" y="151"/>
                  <a:pt x="495" y="201"/>
                </a:cubicBezTo>
                <a:cubicBezTo>
                  <a:pt x="479" y="249"/>
                  <a:pt x="455" y="239"/>
                  <a:pt x="404" y="247"/>
                </a:cubicBezTo>
                <a:cubicBezTo>
                  <a:pt x="395" y="253"/>
                  <a:pt x="386" y="261"/>
                  <a:pt x="376" y="265"/>
                </a:cubicBezTo>
                <a:cubicBezTo>
                  <a:pt x="359" y="273"/>
                  <a:pt x="322" y="283"/>
                  <a:pt x="322" y="283"/>
                </a:cubicBezTo>
                <a:cubicBezTo>
                  <a:pt x="268" y="277"/>
                  <a:pt x="169" y="244"/>
                  <a:pt x="148" y="311"/>
                </a:cubicBezTo>
                <a:cubicBezTo>
                  <a:pt x="161" y="361"/>
                  <a:pt x="180" y="380"/>
                  <a:pt x="230" y="393"/>
                </a:cubicBezTo>
                <a:cubicBezTo>
                  <a:pt x="241" y="404"/>
                  <a:pt x="272" y="430"/>
                  <a:pt x="276" y="448"/>
                </a:cubicBezTo>
                <a:cubicBezTo>
                  <a:pt x="305" y="598"/>
                  <a:pt x="259" y="519"/>
                  <a:pt x="303" y="585"/>
                </a:cubicBezTo>
                <a:cubicBezTo>
                  <a:pt x="311" y="617"/>
                  <a:pt x="324" y="647"/>
                  <a:pt x="340" y="676"/>
                </a:cubicBezTo>
                <a:cubicBezTo>
                  <a:pt x="351" y="695"/>
                  <a:pt x="376" y="731"/>
                  <a:pt x="376" y="731"/>
                </a:cubicBezTo>
                <a:cubicBezTo>
                  <a:pt x="379" y="777"/>
                  <a:pt x="381" y="823"/>
                  <a:pt x="386" y="868"/>
                </a:cubicBezTo>
                <a:cubicBezTo>
                  <a:pt x="388" y="889"/>
                  <a:pt x="407" y="902"/>
                  <a:pt x="386" y="923"/>
                </a:cubicBezTo>
                <a:cubicBezTo>
                  <a:pt x="372" y="937"/>
                  <a:pt x="349" y="935"/>
                  <a:pt x="331" y="942"/>
                </a:cubicBezTo>
                <a:cubicBezTo>
                  <a:pt x="283" y="988"/>
                  <a:pt x="307" y="1039"/>
                  <a:pt x="358" y="1070"/>
                </a:cubicBezTo>
                <a:cubicBezTo>
                  <a:pt x="378" y="1082"/>
                  <a:pt x="400" y="1088"/>
                  <a:pt x="422" y="1097"/>
                </a:cubicBezTo>
                <a:cubicBezTo>
                  <a:pt x="440" y="1104"/>
                  <a:pt x="477" y="1115"/>
                  <a:pt x="477" y="1115"/>
                </a:cubicBezTo>
                <a:cubicBezTo>
                  <a:pt x="480" y="1136"/>
                  <a:pt x="472" y="1163"/>
                  <a:pt x="486" y="1179"/>
                </a:cubicBezTo>
                <a:cubicBezTo>
                  <a:pt x="498" y="1193"/>
                  <a:pt x="523" y="1182"/>
                  <a:pt x="541" y="1188"/>
                </a:cubicBezTo>
                <a:cubicBezTo>
                  <a:pt x="551" y="1192"/>
                  <a:pt x="558" y="1202"/>
                  <a:pt x="568" y="1207"/>
                </a:cubicBezTo>
                <a:cubicBezTo>
                  <a:pt x="577" y="1211"/>
                  <a:pt x="587" y="1213"/>
                  <a:pt x="596" y="1216"/>
                </a:cubicBezTo>
                <a:cubicBezTo>
                  <a:pt x="614" y="1204"/>
                  <a:pt x="639" y="1197"/>
                  <a:pt x="651" y="1179"/>
                </a:cubicBezTo>
                <a:cubicBezTo>
                  <a:pt x="663" y="1161"/>
                  <a:pt x="675" y="1142"/>
                  <a:pt x="687" y="1124"/>
                </a:cubicBezTo>
                <a:cubicBezTo>
                  <a:pt x="692" y="1116"/>
                  <a:pt x="690" y="1104"/>
                  <a:pt x="696" y="1097"/>
                </a:cubicBezTo>
                <a:cubicBezTo>
                  <a:pt x="703" y="1088"/>
                  <a:pt x="715" y="1085"/>
                  <a:pt x="724" y="1079"/>
                </a:cubicBezTo>
                <a:cubicBezTo>
                  <a:pt x="733" y="1085"/>
                  <a:pt x="745" y="1088"/>
                  <a:pt x="751" y="1097"/>
                </a:cubicBezTo>
                <a:cubicBezTo>
                  <a:pt x="761" y="1113"/>
                  <a:pt x="770" y="1152"/>
                  <a:pt x="770" y="1152"/>
                </a:cubicBezTo>
                <a:cubicBezTo>
                  <a:pt x="767" y="1167"/>
                  <a:pt x="769" y="1185"/>
                  <a:pt x="760" y="1198"/>
                </a:cubicBezTo>
                <a:cubicBezTo>
                  <a:pt x="755" y="1206"/>
                  <a:pt x="740" y="1201"/>
                  <a:pt x="733" y="1207"/>
                </a:cubicBezTo>
                <a:cubicBezTo>
                  <a:pt x="725" y="1214"/>
                  <a:pt x="722" y="1226"/>
                  <a:pt x="715" y="1234"/>
                </a:cubicBezTo>
                <a:cubicBezTo>
                  <a:pt x="702" y="1250"/>
                  <a:pt x="685" y="1260"/>
                  <a:pt x="669" y="1271"/>
                </a:cubicBezTo>
                <a:cubicBezTo>
                  <a:pt x="645" y="1307"/>
                  <a:pt x="638" y="1304"/>
                  <a:pt x="660" y="1362"/>
                </a:cubicBezTo>
                <a:cubicBezTo>
                  <a:pt x="668" y="1382"/>
                  <a:pt x="696" y="1417"/>
                  <a:pt x="696" y="1417"/>
                </a:cubicBezTo>
                <a:cubicBezTo>
                  <a:pt x="705" y="1452"/>
                  <a:pt x="724" y="1482"/>
                  <a:pt x="706" y="1518"/>
                </a:cubicBezTo>
                <a:cubicBezTo>
                  <a:pt x="697" y="1535"/>
                  <a:pt x="680" y="1547"/>
                  <a:pt x="669" y="1563"/>
                </a:cubicBezTo>
                <a:cubicBezTo>
                  <a:pt x="696" y="1699"/>
                  <a:pt x="654" y="1534"/>
                  <a:pt x="706" y="1636"/>
                </a:cubicBezTo>
                <a:cubicBezTo>
                  <a:pt x="713" y="1650"/>
                  <a:pt x="709" y="1668"/>
                  <a:pt x="715" y="1682"/>
                </a:cubicBezTo>
                <a:cubicBezTo>
                  <a:pt x="733" y="1723"/>
                  <a:pt x="763" y="1749"/>
                  <a:pt x="788" y="1783"/>
                </a:cubicBezTo>
                <a:cubicBezTo>
                  <a:pt x="791" y="1787"/>
                  <a:pt x="823" y="1846"/>
                  <a:pt x="843" y="1856"/>
                </a:cubicBezTo>
                <a:cubicBezTo>
                  <a:pt x="864" y="1866"/>
                  <a:pt x="944" y="1873"/>
                  <a:pt x="952" y="1874"/>
                </a:cubicBezTo>
                <a:cubicBezTo>
                  <a:pt x="998" y="1871"/>
                  <a:pt x="1118" y="1910"/>
                  <a:pt x="1126" y="1828"/>
                </a:cubicBezTo>
                <a:cubicBezTo>
                  <a:pt x="1136" y="1729"/>
                  <a:pt x="1071" y="1688"/>
                  <a:pt x="1007" y="1636"/>
                </a:cubicBezTo>
                <a:cubicBezTo>
                  <a:pt x="984" y="1617"/>
                  <a:pt x="925" y="1600"/>
                  <a:pt x="925" y="1600"/>
                </a:cubicBezTo>
                <a:cubicBezTo>
                  <a:pt x="871" y="1546"/>
                  <a:pt x="891" y="1572"/>
                  <a:pt x="861" y="1527"/>
                </a:cubicBezTo>
                <a:cubicBezTo>
                  <a:pt x="838" y="1455"/>
                  <a:pt x="831" y="1449"/>
                  <a:pt x="760" y="1426"/>
                </a:cubicBezTo>
                <a:cubicBezTo>
                  <a:pt x="713" y="1395"/>
                  <a:pt x="713" y="1358"/>
                  <a:pt x="733" y="1298"/>
                </a:cubicBezTo>
                <a:cubicBezTo>
                  <a:pt x="740" y="1277"/>
                  <a:pt x="758" y="1261"/>
                  <a:pt x="770" y="1243"/>
                </a:cubicBezTo>
                <a:cubicBezTo>
                  <a:pt x="776" y="1234"/>
                  <a:pt x="788" y="1216"/>
                  <a:pt x="788" y="1216"/>
                </a:cubicBezTo>
                <a:cubicBezTo>
                  <a:pt x="802" y="1172"/>
                  <a:pt x="810" y="1174"/>
                  <a:pt x="852" y="1188"/>
                </a:cubicBezTo>
                <a:cubicBezTo>
                  <a:pt x="866" y="1207"/>
                  <a:pt x="887" y="1222"/>
                  <a:pt x="898" y="1243"/>
                </a:cubicBezTo>
                <a:cubicBezTo>
                  <a:pt x="937" y="1319"/>
                  <a:pt x="871" y="1244"/>
                  <a:pt x="934" y="1307"/>
                </a:cubicBezTo>
                <a:cubicBezTo>
                  <a:pt x="944" y="1339"/>
                  <a:pt x="962" y="1352"/>
                  <a:pt x="980" y="1380"/>
                </a:cubicBezTo>
                <a:cubicBezTo>
                  <a:pt x="997" y="1433"/>
                  <a:pt x="1048" y="1451"/>
                  <a:pt x="1099" y="1463"/>
                </a:cubicBezTo>
                <a:cubicBezTo>
                  <a:pt x="1111" y="1460"/>
                  <a:pt x="1125" y="1446"/>
                  <a:pt x="1135" y="1454"/>
                </a:cubicBezTo>
                <a:cubicBezTo>
                  <a:pt x="1150" y="1466"/>
                  <a:pt x="1154" y="1508"/>
                  <a:pt x="1154" y="1508"/>
                </a:cubicBezTo>
                <a:cubicBezTo>
                  <a:pt x="1242" y="1502"/>
                  <a:pt x="1310" y="1499"/>
                  <a:pt x="1391" y="1472"/>
                </a:cubicBezTo>
                <a:cubicBezTo>
                  <a:pt x="1394" y="1463"/>
                  <a:pt x="1399" y="1434"/>
                  <a:pt x="1400" y="1444"/>
                </a:cubicBezTo>
                <a:cubicBezTo>
                  <a:pt x="1408" y="1496"/>
                  <a:pt x="1402" y="1548"/>
                  <a:pt x="1410" y="1600"/>
                </a:cubicBezTo>
                <a:cubicBezTo>
                  <a:pt x="1413" y="1621"/>
                  <a:pt x="1463" y="1670"/>
                  <a:pt x="1474" y="1700"/>
                </a:cubicBezTo>
                <a:cubicBezTo>
                  <a:pt x="1471" y="1795"/>
                  <a:pt x="1480" y="1891"/>
                  <a:pt x="1464" y="1984"/>
                </a:cubicBezTo>
                <a:cubicBezTo>
                  <a:pt x="1456" y="2035"/>
                  <a:pt x="1370" y="2044"/>
                  <a:pt x="1336" y="2066"/>
                </a:cubicBezTo>
                <a:cubicBezTo>
                  <a:pt x="1314" y="2133"/>
                  <a:pt x="1337" y="2116"/>
                  <a:pt x="1282" y="2130"/>
                </a:cubicBezTo>
                <a:cubicBezTo>
                  <a:pt x="1251" y="2160"/>
                  <a:pt x="1270" y="2171"/>
                  <a:pt x="1227" y="2185"/>
                </a:cubicBezTo>
                <a:cubicBezTo>
                  <a:pt x="1222" y="2180"/>
                  <a:pt x="1193" y="2154"/>
                  <a:pt x="1190" y="2148"/>
                </a:cubicBezTo>
                <a:cubicBezTo>
                  <a:pt x="1173" y="2120"/>
                  <a:pt x="1183" y="2057"/>
                  <a:pt x="1135" y="2057"/>
                </a:cubicBezTo>
              </a:path>
            </a:pathLst>
          </a:cu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500" autoRev="1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  <p:bldP spid="63499" grpId="0" animBg="1"/>
      <p:bldP spid="635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395288" y="333375"/>
            <a:ext cx="684053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r>
              <a:rPr lang="ru-RU" sz="4400" i="1">
                <a:solidFill>
                  <a:srgbClr val="CC3300"/>
                </a:solidFill>
                <a:latin typeface="Elephant" pitchFamily="18" charset="0"/>
              </a:rPr>
              <a:t>В единении сила Руси</a:t>
            </a:r>
          </a:p>
          <a:p>
            <a:r>
              <a:rPr lang="ru-RU" i="1">
                <a:solidFill>
                  <a:srgbClr val="CC3300"/>
                </a:solidFill>
              </a:rPr>
              <a:t>                                       </a:t>
            </a:r>
            <a:r>
              <a:rPr lang="ru-RU" sz="1800" i="1">
                <a:solidFill>
                  <a:srgbClr val="CC3300"/>
                </a:solidFill>
              </a:rPr>
              <a:t>Сергий Радонежский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1042988" y="3933825"/>
            <a:ext cx="56880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000" i="1">
                <a:solidFill>
                  <a:schemeClr val="bg1"/>
                </a:solidFill>
              </a:rPr>
              <a:t>А русскую землю Бог да сохранит! На этом свете нет страны подобной ей! А.Никитин</a:t>
            </a:r>
          </a:p>
        </p:txBody>
      </p:sp>
      <p:pic>
        <p:nvPicPr>
          <p:cNvPr id="57356" name="БукловаMIX2.avi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451850" y="6303963"/>
            <a:ext cx="692150" cy="554037"/>
          </a:xfrm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573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950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73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7356"/>
                </p:tgtEl>
              </p:cMediaNode>
            </p:video>
          </p:childTnLst>
        </p:cTn>
      </p:par>
    </p:tnLst>
    <p:bldLst>
      <p:bldP spid="57350" grpId="0"/>
      <p:bldP spid="573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tt-RU" dirty="0" smtClean="0"/>
              <a:t>3 нче слайдта терминнарга тошенчәләр язырга.</a:t>
            </a:r>
          </a:p>
          <a:p>
            <a:r>
              <a:rPr lang="tt-RU" dirty="0" smtClean="0"/>
              <a:t>Табасыз.</a:t>
            </a:r>
          </a:p>
          <a:p>
            <a:r>
              <a:rPr lang="tt-RU" dirty="0" smtClean="0"/>
              <a:t>Язып миңа җибәрәсез.</a:t>
            </a:r>
          </a:p>
          <a:p>
            <a:pPr>
              <a:buNone/>
            </a:pPr>
            <a:r>
              <a:rPr lang="tt-RU" dirty="0" smtClean="0"/>
              <a:t>   </a:t>
            </a:r>
          </a:p>
          <a:p>
            <a:pPr>
              <a:buNone/>
            </a:pPr>
            <a:r>
              <a:rPr lang="tt-RU" dirty="0" smtClean="0"/>
              <a:t> </a:t>
            </a:r>
            <a:r>
              <a:rPr lang="tt-RU" dirty="0" smtClean="0"/>
              <a:t>  Ватсап </a:t>
            </a:r>
            <a:r>
              <a:rPr lang="tt-RU" dirty="0" smtClean="0"/>
              <a:t>номеры 8 986 717 4259                             Майл: </a:t>
            </a:r>
            <a:r>
              <a:rPr lang="ru-RU" dirty="0" smtClean="0"/>
              <a:t>zulfira69@</a:t>
            </a:r>
            <a:r>
              <a:rPr lang="en-US" dirty="0" err="1" smtClean="0"/>
              <a:t>bk</a:t>
            </a:r>
            <a:r>
              <a:rPr lang="tt-RU" dirty="0" smtClean="0"/>
              <a:t>.</a:t>
            </a:r>
            <a:r>
              <a:rPr lang="en-US" dirty="0" err="1" smtClean="0"/>
              <a:t>ru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Донск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97" name="AutoShape 9"/>
          <p:cNvSpPr>
            <a:spLocks noChangeArrowheads="1"/>
          </p:cNvSpPr>
          <p:nvPr/>
        </p:nvSpPr>
        <p:spPr bwMode="auto">
          <a:xfrm rot="-490022">
            <a:off x="1474788" y="1335088"/>
            <a:ext cx="6264275" cy="4176712"/>
          </a:xfrm>
          <a:prstGeom prst="doubleWave">
            <a:avLst>
              <a:gd name="adj1" fmla="val 6500"/>
              <a:gd name="adj2" fmla="val -685"/>
            </a:avLst>
          </a:prstGeom>
          <a:gradFill rotWithShape="1">
            <a:gsLst>
              <a:gs pos="0">
                <a:srgbClr val="FFCC66"/>
              </a:gs>
              <a:gs pos="100000">
                <a:srgbClr val="FFFF99"/>
              </a:gs>
            </a:gsLst>
            <a:path path="rect">
              <a:fillToRect l="100000" t="100000"/>
            </a:path>
          </a:gra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800" b="0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 rot="-381445">
            <a:off x="1546225" y="1831975"/>
            <a:ext cx="6048375" cy="349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i="1">
                <a:solidFill>
                  <a:srgbClr val="CC0000"/>
                </a:solidFill>
                <a:latin typeface="Dolphin" pitchFamily="34" charset="0"/>
              </a:rPr>
              <a:t>«…время, исторический процесс требовали появления на Руси личности, способной понять ордынскую политику, найти её слабые стороны и нейтрализовать её губительное действие…»</a:t>
            </a:r>
          </a:p>
          <a:p>
            <a:pPr algn="ctr">
              <a:spcBef>
                <a:spcPct val="50000"/>
              </a:spcBef>
            </a:pPr>
            <a:r>
              <a:rPr lang="ru-RU" sz="1800" b="0"/>
              <a:t>                                                                    </a:t>
            </a:r>
            <a:r>
              <a:rPr lang="ru-RU" sz="1800" b="0" i="1">
                <a:solidFill>
                  <a:srgbClr val="CC0000"/>
                </a:solidFill>
                <a:latin typeface="Dolphin" pitchFamily="34" charset="0"/>
              </a:rPr>
              <a:t>И.Б.Греков</a:t>
            </a:r>
          </a:p>
        </p:txBody>
      </p:sp>
      <p:pic>
        <p:nvPicPr>
          <p:cNvPr id="12302" name="Picture 14" descr="поле2"/>
          <p:cNvPicPr>
            <a:picLocks noChangeAspect="1" noChangeArrowheads="1"/>
          </p:cNvPicPr>
          <p:nvPr/>
        </p:nvPicPr>
        <p:blipFill>
          <a:blip r:embed="rId4" cstate="print"/>
          <a:srcRect r="2948"/>
          <a:stretch>
            <a:fillRect/>
          </a:stretch>
        </p:blipFill>
        <p:spPr bwMode="auto">
          <a:xfrm>
            <a:off x="4284663" y="5734050"/>
            <a:ext cx="733425" cy="1123950"/>
          </a:xfrm>
          <a:prstGeom prst="rect">
            <a:avLst/>
          </a:prstGeom>
          <a:noFill/>
          <a:ln w="38100">
            <a:solidFill>
              <a:srgbClr val="603000"/>
            </a:solidFill>
            <a:miter lim="800000"/>
            <a:headEnd/>
            <a:tailEnd/>
          </a:ln>
        </p:spPr>
      </p:pic>
      <p:pic>
        <p:nvPicPr>
          <p:cNvPr id="12303" name="Picture 15" descr="портре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2781300"/>
            <a:ext cx="1049337" cy="1441450"/>
          </a:xfrm>
          <a:prstGeom prst="rect">
            <a:avLst/>
          </a:prstGeom>
          <a:noFill/>
          <a:ln w="38100">
            <a:solidFill>
              <a:srgbClr val="603000"/>
            </a:solidFill>
            <a:miter lim="800000"/>
            <a:headEnd/>
            <a:tailEnd/>
          </a:ln>
        </p:spPr>
      </p:pic>
      <p:pic>
        <p:nvPicPr>
          <p:cNvPr id="12304" name="Picture 16" descr="серг2"/>
          <p:cNvPicPr>
            <a:picLocks noChangeAspect="1" noChangeArrowheads="1"/>
          </p:cNvPicPr>
          <p:nvPr/>
        </p:nvPicPr>
        <p:blipFill>
          <a:blip r:embed="rId6" cstate="print"/>
          <a:srcRect l="3384" t="9602" r="5247" b="8876"/>
          <a:stretch>
            <a:fillRect/>
          </a:stretch>
        </p:blipFill>
        <p:spPr bwMode="auto">
          <a:xfrm>
            <a:off x="3851275" y="188913"/>
            <a:ext cx="1439863" cy="995362"/>
          </a:xfrm>
          <a:prstGeom prst="rect">
            <a:avLst/>
          </a:prstGeom>
          <a:noFill/>
          <a:ln w="38100">
            <a:solidFill>
              <a:srgbClr val="936231"/>
            </a:solidFill>
            <a:miter lim="800000"/>
            <a:headEnd/>
            <a:tailEnd/>
          </a:ln>
        </p:spPr>
      </p:pic>
      <p:pic>
        <p:nvPicPr>
          <p:cNvPr id="12305" name="Picture 17" descr="Калит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40663" y="2781300"/>
            <a:ext cx="1050925" cy="1368425"/>
          </a:xfrm>
          <a:prstGeom prst="rect">
            <a:avLst/>
          </a:prstGeom>
          <a:noFill/>
          <a:ln w="38100">
            <a:solidFill>
              <a:srgbClr val="603000"/>
            </a:solidFill>
            <a:miter lim="800000"/>
            <a:headEnd/>
            <a:tailEnd/>
          </a:ln>
        </p:spPr>
      </p:pic>
      <p:pic>
        <p:nvPicPr>
          <p:cNvPr id="12308" name="247b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1725" y="54451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3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" showWhenStopped="0">
                <p:cTn id="17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08"/>
                </p:tgtEl>
              </p:cMediaNode>
            </p:audio>
          </p:childTnLst>
        </p:cTn>
      </p:par>
    </p:tnLst>
    <p:bldLst>
      <p:bldP spid="12297" grpId="0" animBg="1"/>
      <p:bldP spid="122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Глазунов"/>
          <p:cNvPicPr>
            <a:picLocks noChangeAspect="1" noChangeArrowheads="1"/>
          </p:cNvPicPr>
          <p:nvPr/>
        </p:nvPicPr>
        <p:blipFill>
          <a:blip r:embed="rId2" cstate="print">
            <a:lum bright="-12000" contrast="6000"/>
          </a:blip>
          <a:srcRect t="29153" b="39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771775" y="260350"/>
            <a:ext cx="3671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  <a:latin typeface="Times New Roman" pitchFamily="18" charset="0"/>
              </a:rPr>
              <a:t>Тема урока.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771775" y="1052513"/>
            <a:ext cx="43195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i="1">
                <a:solidFill>
                  <a:schemeClr val="bg1"/>
                </a:solidFill>
                <a:latin typeface="Bangle" pitchFamily="2" charset="0"/>
              </a:rPr>
              <a:t>Дмитрий Донской. Куликовская битва.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184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  <p:bldP spid="184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L21_p4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0"/>
            <a:ext cx="7235825" cy="6858000"/>
          </a:xfrm>
          <a:prstGeom prst="rect">
            <a:avLst/>
          </a:prstGeo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059113" y="836613"/>
            <a:ext cx="33829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Дайте определение следующим терминам: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724525" y="3213100"/>
            <a:ext cx="3167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u="sng">
                <a:solidFill>
                  <a:schemeClr val="bg1"/>
                </a:solidFill>
              </a:rPr>
              <a:t>ордынский</a:t>
            </a:r>
            <a:r>
              <a:rPr lang="ru-RU" sz="1600" u="sng">
                <a:solidFill>
                  <a:schemeClr val="bg1"/>
                </a:solidFill>
              </a:rPr>
              <a:t> </a:t>
            </a:r>
            <a:r>
              <a:rPr lang="ru-RU" sz="2400" u="sng">
                <a:solidFill>
                  <a:schemeClr val="bg1"/>
                </a:solidFill>
              </a:rPr>
              <a:t>выход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300788" y="2852738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u="sng">
                <a:solidFill>
                  <a:schemeClr val="bg1"/>
                </a:solidFill>
              </a:rPr>
              <a:t>баскак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940425" y="3573463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u="sng">
                <a:solidFill>
                  <a:schemeClr val="bg1"/>
                </a:solidFill>
              </a:rPr>
              <a:t>иго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588125" y="3573463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u="sng">
                <a:solidFill>
                  <a:schemeClr val="bg1"/>
                </a:solidFill>
              </a:rPr>
              <a:t>ярлык</a:t>
            </a:r>
          </a:p>
        </p:txBody>
      </p:sp>
      <p:pic>
        <p:nvPicPr>
          <p:cNvPr id="19466" name="Picture 10" descr="008354"/>
          <p:cNvPicPr>
            <a:picLocks noChangeAspect="1" noChangeArrowheads="1"/>
          </p:cNvPicPr>
          <p:nvPr/>
        </p:nvPicPr>
        <p:blipFill>
          <a:blip r:embed="rId4" cstate="print">
            <a:lum bright="-6000" contrast="36000"/>
          </a:blip>
          <a:srcRect/>
          <a:stretch>
            <a:fillRect/>
          </a:stretch>
        </p:blipFill>
        <p:spPr bwMode="auto">
          <a:xfrm>
            <a:off x="0" y="0"/>
            <a:ext cx="1908175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0208 L -0.4408 -0.033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82 -0.00185 L -0.48837 -0.085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03 0.00855 L -0.45278 0.050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7457E-6 L -0.52361 0.1868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19463" grpId="0"/>
      <p:bldP spid="19463" grpId="1"/>
      <p:bldP spid="19464" grpId="0"/>
      <p:bldP spid="19464" grpId="1"/>
      <p:bldP spid="19465" grpId="0"/>
      <p:bldP spid="1946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8" name="AutoShape 42"/>
          <p:cNvSpPr>
            <a:spLocks noChangeArrowheads="1"/>
          </p:cNvSpPr>
          <p:nvPr/>
        </p:nvSpPr>
        <p:spPr bwMode="auto">
          <a:xfrm>
            <a:off x="3059113" y="188913"/>
            <a:ext cx="4967287" cy="2087562"/>
          </a:xfrm>
          <a:prstGeom prst="flowChartDocumen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38100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3059113" y="260350"/>
            <a:ext cx="504031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i="1">
                <a:latin typeface="Georgia" pitchFamily="18" charset="0"/>
              </a:rPr>
              <a:t>«Кто думал-гадал…, что Москве царствием быть?»</a:t>
            </a:r>
          </a:p>
          <a:p>
            <a:pPr>
              <a:spcBef>
                <a:spcPct val="50000"/>
              </a:spcBef>
            </a:pPr>
            <a:endParaRPr lang="ru-RU" sz="1600" i="1">
              <a:latin typeface="Georgia" pitchFamily="18" charset="0"/>
            </a:endParaRPr>
          </a:p>
        </p:txBody>
      </p:sp>
      <p:pic>
        <p:nvPicPr>
          <p:cNvPr id="9267" name="Picture 51" descr="Кали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260350"/>
            <a:ext cx="1660525" cy="2160588"/>
          </a:xfrm>
          <a:prstGeom prst="rect">
            <a:avLst/>
          </a:prstGeom>
          <a:noFill/>
          <a:ln w="38100">
            <a:solidFill>
              <a:srgbClr val="996633"/>
            </a:solidFill>
            <a:miter lim="800000"/>
            <a:headEnd/>
            <a:tailEnd/>
          </a:ln>
        </p:spPr>
      </p:pic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827088" y="2133600"/>
            <a:ext cx="12239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/>
              <a:t>Иван Калита</a:t>
            </a:r>
          </a:p>
        </p:txBody>
      </p:sp>
      <p:pic>
        <p:nvPicPr>
          <p:cNvPr id="9293" name="Picture 77" descr="москв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2420938"/>
            <a:ext cx="5761037" cy="4437062"/>
          </a:xfrm>
          <a:prstGeom prst="rect">
            <a:avLst/>
          </a:prstGeom>
          <a:noFill/>
        </p:spPr>
      </p:pic>
      <p:pic>
        <p:nvPicPr>
          <p:cNvPr id="9294" name="Picture 78" descr="Московский кремль"/>
          <p:cNvPicPr>
            <a:picLocks noChangeAspect="1" noChangeArrowheads="1"/>
          </p:cNvPicPr>
          <p:nvPr/>
        </p:nvPicPr>
        <p:blipFill>
          <a:blip r:embed="rId7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3059113" y="2420938"/>
            <a:ext cx="5834062" cy="4437062"/>
          </a:xfrm>
          <a:prstGeom prst="rect">
            <a:avLst/>
          </a:prstGeom>
          <a:noFill/>
        </p:spPr>
      </p:pic>
      <p:pic>
        <p:nvPicPr>
          <p:cNvPr id="9295" name="Picture 79" descr="м2"/>
          <p:cNvPicPr>
            <a:picLocks noChangeAspect="1" noChangeArrowheads="1"/>
          </p:cNvPicPr>
          <p:nvPr/>
        </p:nvPicPr>
        <p:blipFill>
          <a:blip r:embed="rId8" cstate="print">
            <a:lum contrast="6000"/>
          </a:blip>
          <a:srcRect/>
          <a:stretch>
            <a:fillRect/>
          </a:stretch>
        </p:blipFill>
        <p:spPr bwMode="auto">
          <a:xfrm>
            <a:off x="2987675" y="2397125"/>
            <a:ext cx="5915025" cy="4460875"/>
          </a:xfrm>
          <a:prstGeom prst="rect">
            <a:avLst/>
          </a:prstGeom>
          <a:noFill/>
        </p:spPr>
      </p:pic>
      <p:pic>
        <p:nvPicPr>
          <p:cNvPr id="9296" name="Picture 80" descr="1мосува"/>
          <p:cNvPicPr>
            <a:picLocks noChangeAspect="1" noChangeArrowheads="1"/>
          </p:cNvPicPr>
          <p:nvPr/>
        </p:nvPicPr>
        <p:blipFill>
          <a:blip r:embed="rId9" cstate="print">
            <a:lum contrast="12000"/>
          </a:blip>
          <a:srcRect/>
          <a:stretch>
            <a:fillRect/>
          </a:stretch>
        </p:blipFill>
        <p:spPr bwMode="auto">
          <a:xfrm>
            <a:off x="2987675" y="2376488"/>
            <a:ext cx="5880100" cy="4481512"/>
          </a:xfrm>
          <a:prstGeom prst="rect">
            <a:avLst/>
          </a:prstGeom>
          <a:noFill/>
        </p:spPr>
      </p:pic>
      <p:pic>
        <p:nvPicPr>
          <p:cNvPr id="9297" name="mai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8313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0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/>
                                        <p:tgtEl>
                                          <p:spTgt spid="9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0"/>
                                        <p:tgtEl>
                                          <p:spTgt spid="9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5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0"/>
                                        <p:tgtEl>
                                          <p:spTgt spid="9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9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9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xit" presetSubtype="8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30" dur="5000"/>
                                        <p:tgtEl>
                                          <p:spTgt spid="9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xit" presetSubtype="1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5000"/>
                                        <p:tgtEl>
                                          <p:spTgt spid="9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97"/>
                </p:tgtEl>
              </p:cMediaNode>
            </p:audio>
          </p:childTnLst>
        </p:cTn>
      </p:par>
    </p:tnLst>
    <p:bldLst>
      <p:bldP spid="9258" grpId="0" animBg="1"/>
      <p:bldP spid="9237" grpId="0"/>
      <p:bldP spid="92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rgbClr val="FFCC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портр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25538"/>
            <a:ext cx="3479800" cy="4784725"/>
          </a:xfrm>
          <a:prstGeom prst="rect">
            <a:avLst/>
          </a:prstGeom>
          <a:noFill/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23850" y="5830888"/>
            <a:ext cx="3382963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>
                <a:latin typeface="Times New Roman" pitchFamily="18" charset="0"/>
              </a:rPr>
              <a:t>Дмитрий Донской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ru-RU" sz="1800">
                <a:latin typeface="Times New Roman" pitchFamily="18" charset="0"/>
              </a:rPr>
              <a:t>(1359-1389гг)</a:t>
            </a:r>
          </a:p>
          <a:p>
            <a:pPr algn="ctr">
              <a:spcBef>
                <a:spcPct val="50000"/>
              </a:spcBef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11271" name="AutoShape 7"/>
          <p:cNvSpPr>
            <a:spLocks noChangeArrowheads="1"/>
          </p:cNvSpPr>
          <p:nvPr/>
        </p:nvSpPr>
        <p:spPr bwMode="auto">
          <a:xfrm>
            <a:off x="3924300" y="260350"/>
            <a:ext cx="4752975" cy="1871663"/>
          </a:xfrm>
          <a:prstGeom prst="downArrowCallout">
            <a:avLst>
              <a:gd name="adj1" fmla="val 37151"/>
              <a:gd name="adj2" fmla="val 35623"/>
              <a:gd name="adj3" fmla="val 20051"/>
              <a:gd name="adj4" fmla="val 66667"/>
            </a:avLst>
          </a:prstGeom>
          <a:gradFill rotWithShape="1">
            <a:gsLst>
              <a:gs pos="0">
                <a:srgbClr val="FFCC66"/>
              </a:gs>
              <a:gs pos="100000">
                <a:schemeClr val="bg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800" b="0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067175" y="476250"/>
            <a:ext cx="44656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Основные направления политики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427538" y="2205038"/>
            <a:ext cx="4032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800000"/>
                </a:solidFill>
                <a:latin typeface="Times New Roman" pitchFamily="18" charset="0"/>
              </a:rPr>
              <a:t>Борьба за ярлык на великое княжение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4140200" y="3284538"/>
            <a:ext cx="5003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800000"/>
                </a:solidFill>
                <a:latin typeface="Times New Roman" pitchFamily="18" charset="0"/>
              </a:rPr>
              <a:t>Расширение территории княжества Московского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4067175" y="4508500"/>
            <a:ext cx="4787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800000"/>
                </a:solidFill>
                <a:latin typeface="Times New Roman" pitchFamily="18" charset="0"/>
              </a:rPr>
              <a:t>Строительство белокаменного Кремля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3851275" y="5661025"/>
            <a:ext cx="500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800000"/>
                </a:solidFill>
                <a:latin typeface="Times New Roman" pitchFamily="18" charset="0"/>
              </a:rPr>
              <a:t>Прекращение выплаты дани Орде</a:t>
            </a: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 rot="5400000">
            <a:off x="6089651" y="3062287"/>
            <a:ext cx="533400" cy="257175"/>
          </a:xfrm>
          <a:prstGeom prst="notchedRightArrow">
            <a:avLst>
              <a:gd name="adj1" fmla="val 50000"/>
              <a:gd name="adj2" fmla="val 51852"/>
            </a:avLst>
          </a:prstGeom>
          <a:gradFill rotWithShape="1">
            <a:gsLst>
              <a:gs pos="0">
                <a:srgbClr val="FFCC66"/>
              </a:gs>
              <a:gs pos="50000">
                <a:schemeClr val="bg2"/>
              </a:gs>
              <a:gs pos="100000">
                <a:srgbClr val="FFCC66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 rot="5400000">
            <a:off x="6162676" y="5438775"/>
            <a:ext cx="533400" cy="257175"/>
          </a:xfrm>
          <a:prstGeom prst="notchedRightArrow">
            <a:avLst>
              <a:gd name="adj1" fmla="val 50000"/>
              <a:gd name="adj2" fmla="val 51852"/>
            </a:avLst>
          </a:prstGeom>
          <a:gradFill rotWithShape="1">
            <a:gsLst>
              <a:gs pos="0">
                <a:srgbClr val="FFCC66"/>
              </a:gs>
              <a:gs pos="50000">
                <a:schemeClr val="bg2"/>
              </a:gs>
              <a:gs pos="100000">
                <a:srgbClr val="FFCC66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AutoShape 15"/>
          <p:cNvSpPr>
            <a:spLocks noChangeArrowheads="1"/>
          </p:cNvSpPr>
          <p:nvPr/>
        </p:nvSpPr>
        <p:spPr bwMode="auto">
          <a:xfrm rot="5400000">
            <a:off x="6162676" y="4214812"/>
            <a:ext cx="533400" cy="257175"/>
          </a:xfrm>
          <a:prstGeom prst="notchedRightArrow">
            <a:avLst>
              <a:gd name="adj1" fmla="val 50000"/>
              <a:gd name="adj2" fmla="val 51852"/>
            </a:avLst>
          </a:prstGeom>
          <a:gradFill rotWithShape="1">
            <a:gsLst>
              <a:gs pos="0">
                <a:srgbClr val="FFCC66"/>
              </a:gs>
              <a:gs pos="50000">
                <a:schemeClr val="bg2"/>
              </a:gs>
              <a:gs pos="100000">
                <a:srgbClr val="FFCC66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3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1" grpId="0" animBg="1"/>
      <p:bldP spid="11272" grpId="0"/>
      <p:bldP spid="11273" grpId="0"/>
      <p:bldP spid="11274" grpId="0"/>
      <p:bldP spid="11275" grpId="0"/>
      <p:bldP spid="11276" grpId="0"/>
      <p:bldP spid="11277" grpId="0" animBg="1"/>
      <p:bldP spid="11278" grpId="0" animBg="1"/>
      <p:bldP spid="112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1" name="Picture 21" descr="схе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88913"/>
            <a:ext cx="5219700" cy="4749800"/>
          </a:xfrm>
          <a:prstGeom prst="rect">
            <a:avLst/>
          </a:prstGeom>
          <a:noFill/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 rot="-1923442">
            <a:off x="1258888" y="1268413"/>
            <a:ext cx="1368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solidFill>
                  <a:schemeClr val="bg1"/>
                </a:solidFill>
                <a:latin typeface="Times New Roman" pitchFamily="18" charset="0"/>
              </a:rPr>
              <a:t>Дмитрий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 rot="-1103815">
            <a:off x="2051050" y="2924175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latin typeface="Times New Roman" pitchFamily="18" charset="0"/>
              </a:rPr>
              <a:t>татары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059113" y="2492375"/>
            <a:ext cx="115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р.Вожа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979613" y="908050"/>
            <a:ext cx="936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р.Ока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48038" y="4005263"/>
            <a:ext cx="1152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р.Проня</a:t>
            </a:r>
          </a:p>
        </p:txBody>
      </p:sp>
      <p:sp>
        <p:nvSpPr>
          <p:cNvPr id="10252" name="Oval 12"/>
          <p:cNvSpPr>
            <a:spLocks noChangeArrowheads="1"/>
          </p:cNvSpPr>
          <p:nvPr/>
        </p:nvSpPr>
        <p:spPr bwMode="auto">
          <a:xfrm flipV="1">
            <a:off x="2268538" y="76517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1763713" y="333375"/>
            <a:ext cx="1296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latin typeface="Times New Roman" pitchFamily="18" charset="0"/>
              </a:rPr>
              <a:t>Коломна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2843213" y="333375"/>
            <a:ext cx="302418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Сражение на реке Воже</a:t>
            </a:r>
          </a:p>
          <a:p>
            <a:pPr algn="ctr"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11 августа 1378 год</a:t>
            </a:r>
          </a:p>
        </p:txBody>
      </p:sp>
      <p:sp>
        <p:nvSpPr>
          <p:cNvPr id="10257" name="AutoShape 17" descr="Полотно"/>
          <p:cNvSpPr>
            <a:spLocks noChangeArrowheads="1"/>
          </p:cNvSpPr>
          <p:nvPr/>
        </p:nvSpPr>
        <p:spPr bwMode="auto">
          <a:xfrm>
            <a:off x="539750" y="5373688"/>
            <a:ext cx="8208963" cy="1484312"/>
          </a:xfrm>
          <a:prstGeom prst="horizontalScroll">
            <a:avLst>
              <a:gd name="adj" fmla="val 18931"/>
            </a:avLst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1584325" y="5876925"/>
            <a:ext cx="7559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latin typeface="Times New Roman" pitchFamily="18" charset="0"/>
              </a:rPr>
              <a:t>«Это первое правильное сражение, выигранное русскими.»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6948488" y="6165850"/>
            <a:ext cx="1512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К.Маркс</a:t>
            </a:r>
          </a:p>
        </p:txBody>
      </p:sp>
      <p:sp>
        <p:nvSpPr>
          <p:cNvPr id="10262" name="AutoShape 22"/>
          <p:cNvSpPr>
            <a:spLocks noChangeArrowheads="1"/>
          </p:cNvSpPr>
          <p:nvPr/>
        </p:nvSpPr>
        <p:spPr bwMode="auto">
          <a:xfrm rot="1909647">
            <a:off x="1692275" y="2205038"/>
            <a:ext cx="615950" cy="215900"/>
          </a:xfrm>
          <a:prstGeom prst="notchedRightArrow">
            <a:avLst>
              <a:gd name="adj1" fmla="val 50000"/>
              <a:gd name="adj2" fmla="val 71324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3" name="AutoShape 23"/>
          <p:cNvSpPr>
            <a:spLocks noChangeArrowheads="1"/>
          </p:cNvSpPr>
          <p:nvPr/>
        </p:nvSpPr>
        <p:spPr bwMode="auto">
          <a:xfrm rot="4243413">
            <a:off x="1897857" y="1999456"/>
            <a:ext cx="723900" cy="271463"/>
          </a:xfrm>
          <a:prstGeom prst="notchedRightArrow">
            <a:avLst>
              <a:gd name="adj1" fmla="val 50000"/>
              <a:gd name="adj2" fmla="val 66667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4" name="AutoShape 24"/>
          <p:cNvSpPr>
            <a:spLocks noChangeArrowheads="1"/>
          </p:cNvSpPr>
          <p:nvPr/>
        </p:nvSpPr>
        <p:spPr bwMode="auto">
          <a:xfrm rot="16840802" flipH="1">
            <a:off x="2325688" y="1930400"/>
            <a:ext cx="687387" cy="227013"/>
          </a:xfrm>
          <a:prstGeom prst="notchedRightArrow">
            <a:avLst>
              <a:gd name="adj1" fmla="val 50000"/>
              <a:gd name="adj2" fmla="val 75699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8" name="AutoShape 28"/>
          <p:cNvSpPr>
            <a:spLocks noChangeArrowheads="1"/>
          </p:cNvSpPr>
          <p:nvPr/>
        </p:nvSpPr>
        <p:spPr bwMode="auto">
          <a:xfrm rot="-2919942">
            <a:off x="2088357" y="2672556"/>
            <a:ext cx="863600" cy="649287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9933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5" name="AutoShape 25"/>
          <p:cNvSpPr>
            <a:spLocks noChangeArrowheads="1"/>
          </p:cNvSpPr>
          <p:nvPr/>
        </p:nvSpPr>
        <p:spPr bwMode="auto">
          <a:xfrm rot="15300352">
            <a:off x="2484438" y="2781300"/>
            <a:ext cx="647700" cy="2159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rgbClr val="9933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9" name="AutoShape 29"/>
          <p:cNvSpPr>
            <a:spLocks noChangeArrowheads="1"/>
          </p:cNvSpPr>
          <p:nvPr/>
        </p:nvSpPr>
        <p:spPr bwMode="auto">
          <a:xfrm rot="4564310">
            <a:off x="1793082" y="3759994"/>
            <a:ext cx="1436687" cy="485775"/>
          </a:xfrm>
          <a:custGeom>
            <a:avLst/>
            <a:gdLst>
              <a:gd name="G0" fmla="+- 16429 0 0"/>
              <a:gd name="G1" fmla="+- 7250 0 0"/>
              <a:gd name="G2" fmla="+- 21600 0 7250"/>
              <a:gd name="G3" fmla="+- 10800 0 7250"/>
              <a:gd name="G4" fmla="+- 21600 0 16429"/>
              <a:gd name="G5" fmla="*/ G4 G3 10800"/>
              <a:gd name="G6" fmla="+- 21600 0 G5"/>
              <a:gd name="T0" fmla="*/ 16429 w 21600"/>
              <a:gd name="T1" fmla="*/ 0 h 21600"/>
              <a:gd name="T2" fmla="*/ 0 w 21600"/>
              <a:gd name="T3" fmla="*/ 10800 h 21600"/>
              <a:gd name="T4" fmla="*/ 16429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429" y="0"/>
                </a:moveTo>
                <a:lnTo>
                  <a:pt x="16429" y="7250"/>
                </a:lnTo>
                <a:lnTo>
                  <a:pt x="3375" y="7250"/>
                </a:lnTo>
                <a:lnTo>
                  <a:pt x="3375" y="14350"/>
                </a:lnTo>
                <a:lnTo>
                  <a:pt x="16429" y="14350"/>
                </a:lnTo>
                <a:lnTo>
                  <a:pt x="16429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250"/>
                </a:moveTo>
                <a:lnTo>
                  <a:pt x="1350" y="14350"/>
                </a:lnTo>
                <a:lnTo>
                  <a:pt x="2700" y="14350"/>
                </a:lnTo>
                <a:lnTo>
                  <a:pt x="2700" y="7250"/>
                </a:lnTo>
                <a:close/>
              </a:path>
              <a:path w="21600" h="21600">
                <a:moveTo>
                  <a:pt x="0" y="7250"/>
                </a:moveTo>
                <a:lnTo>
                  <a:pt x="0" y="14350"/>
                </a:lnTo>
                <a:lnTo>
                  <a:pt x="675" y="14350"/>
                </a:lnTo>
                <a:lnTo>
                  <a:pt x="675" y="7250"/>
                </a:lnTo>
                <a:close/>
              </a:path>
            </a:pathLst>
          </a:custGeom>
          <a:solidFill>
            <a:srgbClr val="9933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30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7" grpId="0" animBg="1"/>
      <p:bldP spid="10258" grpId="0"/>
      <p:bldP spid="10259" grpId="0"/>
      <p:bldP spid="10262" grpId="0" animBg="1"/>
      <p:bldP spid="10263" grpId="0" animBg="1"/>
      <p:bldP spid="10264" grpId="0" animBg="1"/>
      <p:bldP spid="10268" grpId="0" animBg="1"/>
      <p:bldP spid="10265" grpId="0" animBg="1"/>
      <p:bldP spid="102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благословение"/>
          <p:cNvPicPr>
            <a:picLocks noChangeAspect="1" noChangeArrowheads="1"/>
          </p:cNvPicPr>
          <p:nvPr/>
        </p:nvPicPr>
        <p:blipFill>
          <a:blip r:embed="rId4" cstate="print"/>
          <a:srcRect l="1909" t="681" r="30753" b="2176"/>
          <a:stretch>
            <a:fillRect/>
          </a:stretch>
        </p:blipFill>
        <p:spPr bwMode="auto">
          <a:xfrm>
            <a:off x="0" y="0"/>
            <a:ext cx="4032250" cy="4535488"/>
          </a:xfrm>
          <a:prstGeom prst="rect">
            <a:avLst/>
          </a:prstGeom>
          <a:noFill/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23850" y="4076700"/>
            <a:ext cx="345598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А.Новоскольцев.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Дмитрий Донской у святого Сергия.</a:t>
            </a:r>
          </a:p>
        </p:txBody>
      </p:sp>
      <p:pic>
        <p:nvPicPr>
          <p:cNvPr id="20486" name="Picture 6" descr="серг2"/>
          <p:cNvPicPr>
            <a:picLocks noChangeAspect="1" noChangeArrowheads="1"/>
          </p:cNvPicPr>
          <p:nvPr/>
        </p:nvPicPr>
        <p:blipFill>
          <a:blip r:embed="rId5" cstate="print">
            <a:lum bright="-6000" contrast="6000"/>
          </a:blip>
          <a:srcRect l="2612" t="9271" r="4875" b="1958"/>
          <a:stretch>
            <a:fillRect/>
          </a:stretch>
        </p:blipFill>
        <p:spPr bwMode="auto">
          <a:xfrm>
            <a:off x="3995738" y="3081338"/>
            <a:ext cx="5148262" cy="3776662"/>
          </a:xfrm>
          <a:prstGeom prst="rect">
            <a:avLst/>
          </a:prstGeom>
          <a:noFill/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427538" y="333375"/>
            <a:ext cx="446563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i="1">
                <a:latin typeface="Blackadder ITC" pitchFamily="82" charset="0"/>
              </a:rPr>
              <a:t>Нравственное возрождение самый драгоценный вклад Преподобного Сергия в живую душу народа</a:t>
            </a:r>
          </a:p>
          <a:p>
            <a:pPr>
              <a:spcBef>
                <a:spcPct val="50000"/>
              </a:spcBef>
            </a:pPr>
            <a:r>
              <a:rPr lang="ru-RU" sz="2400" i="1">
                <a:latin typeface="Times New Roman" pitchFamily="18" charset="0"/>
              </a:rPr>
              <a:t>                         </a:t>
            </a:r>
            <a:r>
              <a:rPr lang="ru-RU" sz="1800" i="1">
                <a:latin typeface="Blackadder ITC" pitchFamily="82" charset="0"/>
              </a:rPr>
              <a:t>В Ключевский</a:t>
            </a:r>
          </a:p>
        </p:txBody>
      </p:sp>
      <p:pic>
        <p:nvPicPr>
          <p:cNvPr id="20498" name="БукловаMIX.avi">
            <a:hlinkClick r:id="" action="ppaction://media"/>
          </p:cNvPr>
          <p:cNvPicPr>
            <a:picLocks noGrp="1" noRot="1" noChangeAspect="1" noChangeArrowheads="1"/>
          </p:cNvPicPr>
          <p:nvPr>
            <p:ph sz="half" idx="1"/>
            <a:videoFile r:link="rId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8316913" y="6196013"/>
            <a:ext cx="827087" cy="661987"/>
          </a:xfrm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04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8"/>
                  </p:tgtEl>
                </p:cond>
              </p:nextCondLst>
            </p:seq>
            <p:video fullScrn="1"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498"/>
                </p:tgtEl>
              </p:cMediaNode>
            </p:video>
          </p:childTnLst>
        </p:cTn>
      </p:par>
    </p:tnLst>
    <p:bldLst>
      <p:bldP spid="20485" grpId="0"/>
      <p:bldP spid="204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66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3" name="Picture 9" descr="эмблема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4787900" y="4508500"/>
            <a:ext cx="4356100" cy="2349500"/>
          </a:xfrm>
          <a:prstGeom prst="rect">
            <a:avLst/>
          </a:prstGeom>
          <a:noFill/>
        </p:spPr>
      </p:pic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0" y="4724400"/>
            <a:ext cx="50038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960C33"/>
                </a:solidFill>
                <a:latin typeface="Times New Roman" pitchFamily="18" charset="0"/>
              </a:rPr>
              <a:t>Лучше пасть, достойно смерть приемля.</a:t>
            </a:r>
          </a:p>
          <a:p>
            <a:pPr>
              <a:spcBef>
                <a:spcPct val="50000"/>
              </a:spcBef>
            </a:pPr>
            <a:r>
              <a:rPr lang="ru-RU" sz="2000">
                <a:solidFill>
                  <a:srgbClr val="960C33"/>
                </a:solidFill>
                <a:latin typeface="Times New Roman" pitchFamily="18" charset="0"/>
              </a:rPr>
              <a:t>Чем позором жизнь свою сберечь,</a:t>
            </a:r>
          </a:p>
          <a:p>
            <a:pPr>
              <a:spcBef>
                <a:spcPct val="50000"/>
              </a:spcBef>
            </a:pPr>
            <a:r>
              <a:rPr lang="ru-RU" sz="2000">
                <a:solidFill>
                  <a:srgbClr val="960C33"/>
                </a:solidFill>
                <a:latin typeface="Times New Roman" pitchFamily="18" charset="0"/>
              </a:rPr>
              <a:t>Чтобы защитить родную землю, </a:t>
            </a:r>
          </a:p>
          <a:p>
            <a:pPr>
              <a:spcBef>
                <a:spcPct val="50000"/>
              </a:spcBef>
            </a:pPr>
            <a:r>
              <a:rPr lang="ru-RU" sz="2000">
                <a:solidFill>
                  <a:srgbClr val="960C33"/>
                </a:solidFill>
                <a:latin typeface="Times New Roman" pitchFamily="18" charset="0"/>
              </a:rPr>
              <a:t>Мы готовы в эту землю лечь!</a:t>
            </a:r>
          </a:p>
          <a:p>
            <a:pPr>
              <a:lnSpc>
                <a:spcPct val="10000"/>
              </a:lnSpc>
              <a:spcBef>
                <a:spcPct val="50000"/>
              </a:spcBef>
            </a:pPr>
            <a:r>
              <a:rPr lang="ru-RU" sz="1800">
                <a:solidFill>
                  <a:srgbClr val="960C33"/>
                </a:solidFill>
              </a:rPr>
              <a:t>                                                  </a:t>
            </a:r>
            <a:r>
              <a:rPr lang="ru-RU" sz="1600" i="1">
                <a:solidFill>
                  <a:srgbClr val="960C33"/>
                </a:solidFill>
                <a:latin typeface="Times New Roman" pitchFamily="18" charset="0"/>
              </a:rPr>
              <a:t>Иван Савельев</a:t>
            </a:r>
          </a:p>
        </p:txBody>
      </p:sp>
      <p:pic>
        <p:nvPicPr>
          <p:cNvPr id="21524" name="Picture 20" descr="EV36_2"/>
          <p:cNvPicPr>
            <a:picLocks noChangeAspect="1" noChangeArrowheads="1"/>
          </p:cNvPicPr>
          <p:nvPr/>
        </p:nvPicPr>
        <p:blipFill>
          <a:blip r:embed="rId3" cstate="print">
            <a:lum bright="-6000" contrast="18000"/>
          </a:blip>
          <a:srcRect/>
          <a:stretch>
            <a:fillRect/>
          </a:stretch>
        </p:blipFill>
        <p:spPr bwMode="auto">
          <a:xfrm>
            <a:off x="323850" y="0"/>
            <a:ext cx="3702050" cy="4581525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1525" name="Picture 21" descr="поле"/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 l="2972" t="18097" r="5090" b="9480"/>
          <a:stretch>
            <a:fillRect/>
          </a:stretch>
        </p:blipFill>
        <p:spPr bwMode="auto">
          <a:xfrm>
            <a:off x="4427538" y="0"/>
            <a:ext cx="4321175" cy="4608513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5148263" y="4149725"/>
            <a:ext cx="29527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Утро на Куликовом поле.   </a:t>
            </a:r>
            <a:r>
              <a:rPr lang="ru-RU" sz="1200">
                <a:solidFill>
                  <a:schemeClr val="bg1"/>
                </a:solidFill>
                <a:latin typeface="Times New Roman" pitchFamily="18" charset="0"/>
              </a:rPr>
              <a:t>Художник А.Бубнов</a:t>
            </a:r>
          </a:p>
        </p:txBody>
      </p:sp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971550" y="4365625"/>
            <a:ext cx="309562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Поединок Пересвета  с Челубеем.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ru-RU" sz="120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3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924 0.35468 L -0.00955 -0.002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" y="-1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0.39862 L -9.16667E-6 5.37572E-6 " pathEditMode="relative" ptsTypes="AA">
                                      <p:cBhvr>
                                        <p:cTn id="23" dur="20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/>
      <p:bldP spid="21536" grpId="0"/>
      <p:bldP spid="21537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278</Words>
  <Application>Microsoft Office PowerPoint</Application>
  <PresentationFormat>Экран (4:3)</PresentationFormat>
  <Paragraphs>52</Paragraphs>
  <Slides>16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Исэнмесез укучылар. Безнен тема. Борьба за великое княжение Владимирское. Противостояние Твери и Москвы. Усиление Московского княжества. Дмитрий Донской. Куликовская битва. Закрепление первенствующего положения московских князей.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Comp</cp:lastModifiedBy>
  <cp:revision>45</cp:revision>
  <dcterms:created xsi:type="dcterms:W3CDTF">2005-12-01T16:48:10Z</dcterms:created>
  <dcterms:modified xsi:type="dcterms:W3CDTF">2020-04-12T17:58:42Z</dcterms:modified>
</cp:coreProperties>
</file>